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3"/>
  </p:notesMasterIdLst>
  <p:sldIdLst>
    <p:sldId id="256" r:id="rId2"/>
    <p:sldId id="257" r:id="rId3"/>
    <p:sldId id="258" r:id="rId4"/>
    <p:sldId id="259" r:id="rId5"/>
    <p:sldId id="272" r:id="rId6"/>
    <p:sldId id="260" r:id="rId7"/>
    <p:sldId id="261" r:id="rId8"/>
    <p:sldId id="262" r:id="rId9"/>
    <p:sldId id="271" r:id="rId10"/>
    <p:sldId id="274" r:id="rId11"/>
    <p:sldId id="273" r:id="rId12"/>
  </p:sldIdLst>
  <p:sldSz cx="9144000" cy="5143500" type="screen16x9"/>
  <p:notesSz cx="6858000" cy="9144000"/>
  <p:embeddedFontLst>
    <p:embeddedFont>
      <p:font typeface="Corbel" panose="020B0503020204020204" pitchFamily="34" charset="0"/>
      <p:regular r:id="rId14"/>
      <p:bold r:id="rId15"/>
      <p:italic r:id="rId16"/>
      <p:boldItalic r:id="rId17"/>
    </p:embeddedFont>
    <p:embeddedFont>
      <p:font typeface="Roboto" panose="02000000000000000000" pitchFamily="2" charset="0"/>
      <p:regular r:id="rId18"/>
      <p:bold r:id="rId19"/>
      <p:italic r:id="rId20"/>
      <p:boldItalic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95" autoAdjust="0"/>
  </p:normalViewPr>
  <p:slideViewPr>
    <p:cSldViewPr snapToGrid="0">
      <p:cViewPr>
        <p:scale>
          <a:sx n="122" d="100"/>
          <a:sy n="122" d="100"/>
        </p:scale>
        <p:origin x="322" y="1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E0385F-000D-4888-859B-3DAE4EB28E5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5C055F-7ABA-484B-854D-E3044C0F7C8C}">
      <dgm:prSet/>
      <dgm:spPr/>
      <dgm:t>
        <a:bodyPr/>
        <a:lstStyle/>
        <a:p>
          <a:pPr>
            <a:lnSpc>
              <a:spcPct val="100000"/>
            </a:lnSpc>
          </a:pPr>
          <a:r>
            <a:rPr lang="en-US" b="1" i="0"/>
            <a:t>Data Sources:</a:t>
          </a:r>
          <a:r>
            <a:rPr lang="en-US" b="0" i="0"/>
            <a:t> Store Sensors, Customer Transactions, Customer Feedback.</a:t>
          </a:r>
          <a:endParaRPr lang="en-US"/>
        </a:p>
      </dgm:t>
    </dgm:pt>
    <dgm:pt modelId="{61D1DB36-97CE-4A1E-8674-539FAA8D47F1}" type="parTrans" cxnId="{7383944E-D163-400F-9F23-4E704A226663}">
      <dgm:prSet/>
      <dgm:spPr/>
      <dgm:t>
        <a:bodyPr/>
        <a:lstStyle/>
        <a:p>
          <a:endParaRPr lang="en-US"/>
        </a:p>
      </dgm:t>
    </dgm:pt>
    <dgm:pt modelId="{0721CE7F-9344-4D80-AC92-E9A6EC37658B}" type="sibTrans" cxnId="{7383944E-D163-400F-9F23-4E704A226663}">
      <dgm:prSet/>
      <dgm:spPr/>
      <dgm:t>
        <a:bodyPr/>
        <a:lstStyle/>
        <a:p>
          <a:endParaRPr lang="en-US"/>
        </a:p>
      </dgm:t>
    </dgm:pt>
    <dgm:pt modelId="{D69CDDF6-98FE-42DF-A520-A92278980E09}">
      <dgm:prSet/>
      <dgm:spPr/>
      <dgm:t>
        <a:bodyPr/>
        <a:lstStyle/>
        <a:p>
          <a:pPr>
            <a:lnSpc>
              <a:spcPct val="100000"/>
            </a:lnSpc>
          </a:pPr>
          <a:r>
            <a:rPr lang="en-US" b="1" i="0"/>
            <a:t>Data Types:</a:t>
          </a:r>
          <a:endParaRPr lang="en-US"/>
        </a:p>
      </dgm:t>
    </dgm:pt>
    <dgm:pt modelId="{1BB4E780-1CA1-43EA-9FE9-1913EBB6B86E}" type="parTrans" cxnId="{CA9F149B-EC3F-44C6-B473-AE5B0080900B}">
      <dgm:prSet/>
      <dgm:spPr/>
      <dgm:t>
        <a:bodyPr/>
        <a:lstStyle/>
        <a:p>
          <a:endParaRPr lang="en-US"/>
        </a:p>
      </dgm:t>
    </dgm:pt>
    <dgm:pt modelId="{71DEFCA3-1E8A-4FC3-AA4D-9BF21F327ADF}" type="sibTrans" cxnId="{CA9F149B-EC3F-44C6-B473-AE5B0080900B}">
      <dgm:prSet/>
      <dgm:spPr/>
      <dgm:t>
        <a:bodyPr/>
        <a:lstStyle/>
        <a:p>
          <a:endParaRPr lang="en-US"/>
        </a:p>
      </dgm:t>
    </dgm:pt>
    <dgm:pt modelId="{1F798DE3-4574-4F38-8B29-D3E929A7E430}">
      <dgm:prSet/>
      <dgm:spPr/>
      <dgm:t>
        <a:bodyPr/>
        <a:lstStyle/>
        <a:p>
          <a:pPr>
            <a:lnSpc>
              <a:spcPct val="100000"/>
            </a:lnSpc>
          </a:pPr>
          <a:r>
            <a:rPr lang="en-US" b="1" i="0" dirty="0"/>
            <a:t>Numerical: </a:t>
          </a:r>
          <a:r>
            <a:rPr lang="en-US" b="0" i="0" dirty="0"/>
            <a:t>Number of Purchases, Time Since Last Purchase, Item Count.</a:t>
          </a:r>
          <a:endParaRPr lang="en-US" dirty="0"/>
        </a:p>
      </dgm:t>
    </dgm:pt>
    <dgm:pt modelId="{74CACDD3-0C6F-475F-9884-6D6A62ADB8C6}" type="parTrans" cxnId="{98BE5B81-AA44-40A6-8678-1F24E84C2DC2}">
      <dgm:prSet/>
      <dgm:spPr/>
      <dgm:t>
        <a:bodyPr/>
        <a:lstStyle/>
        <a:p>
          <a:endParaRPr lang="en-US"/>
        </a:p>
      </dgm:t>
    </dgm:pt>
    <dgm:pt modelId="{4C23130B-72C2-4A0F-8A60-B57AC19A480A}" type="sibTrans" cxnId="{98BE5B81-AA44-40A6-8678-1F24E84C2DC2}">
      <dgm:prSet/>
      <dgm:spPr/>
      <dgm:t>
        <a:bodyPr/>
        <a:lstStyle/>
        <a:p>
          <a:endParaRPr lang="en-US"/>
        </a:p>
      </dgm:t>
    </dgm:pt>
    <dgm:pt modelId="{678B0FD2-97AF-45FF-90DE-56A700070AC5}">
      <dgm:prSet/>
      <dgm:spPr/>
      <dgm:t>
        <a:bodyPr/>
        <a:lstStyle/>
        <a:p>
          <a:pPr>
            <a:lnSpc>
              <a:spcPct val="100000"/>
            </a:lnSpc>
          </a:pPr>
          <a:r>
            <a:rPr lang="en-US" b="1" i="0" dirty="0"/>
            <a:t>Categorical: </a:t>
          </a:r>
          <a:r>
            <a:rPr lang="en-US" b="0" i="0" dirty="0"/>
            <a:t>Customer Satisfaction (“satisfied”," "neutral," "dissatisfied"), Payment Status (Success/Failure).</a:t>
          </a:r>
          <a:endParaRPr lang="en-US" dirty="0"/>
        </a:p>
      </dgm:t>
    </dgm:pt>
    <dgm:pt modelId="{E6D68AC4-0E27-4CCA-9B26-EDE68E561536}" type="parTrans" cxnId="{5000627B-7970-464E-A8E9-A14806FB4C11}">
      <dgm:prSet/>
      <dgm:spPr/>
      <dgm:t>
        <a:bodyPr/>
        <a:lstStyle/>
        <a:p>
          <a:endParaRPr lang="en-US"/>
        </a:p>
      </dgm:t>
    </dgm:pt>
    <dgm:pt modelId="{53AF1D17-941F-4DDE-B12E-F248A70F1A91}" type="sibTrans" cxnId="{5000627B-7970-464E-A8E9-A14806FB4C11}">
      <dgm:prSet/>
      <dgm:spPr/>
      <dgm:t>
        <a:bodyPr/>
        <a:lstStyle/>
        <a:p>
          <a:endParaRPr lang="en-US"/>
        </a:p>
      </dgm:t>
    </dgm:pt>
    <dgm:pt modelId="{409596AF-D1D3-45D5-97B9-465C59B7204A}">
      <dgm:prSet/>
      <dgm:spPr/>
      <dgm:t>
        <a:bodyPr/>
        <a:lstStyle/>
        <a:p>
          <a:pPr>
            <a:lnSpc>
              <a:spcPct val="100000"/>
            </a:lnSpc>
          </a:pPr>
          <a:r>
            <a:rPr lang="en-US" b="1" i="0" dirty="0"/>
            <a:t>Independent Variables:</a:t>
          </a:r>
          <a:r>
            <a:rPr lang="en-US" b="0" i="0" dirty="0"/>
            <a:t>  Number of Purchases, Time since Last Purchase</a:t>
          </a:r>
          <a:r>
            <a:rPr lang="en-US" dirty="0"/>
            <a:t>, Item Count.</a:t>
          </a:r>
        </a:p>
      </dgm:t>
    </dgm:pt>
    <dgm:pt modelId="{7C34ECF0-6D96-4480-9F83-F4E09A991530}" type="parTrans" cxnId="{3CC3993B-4F43-4AB5-862A-A93F2E2113DF}">
      <dgm:prSet/>
      <dgm:spPr/>
      <dgm:t>
        <a:bodyPr/>
        <a:lstStyle/>
        <a:p>
          <a:endParaRPr lang="en-US"/>
        </a:p>
      </dgm:t>
    </dgm:pt>
    <dgm:pt modelId="{C47A0288-6EAE-4344-8E06-506505FBCF0E}" type="sibTrans" cxnId="{3CC3993B-4F43-4AB5-862A-A93F2E2113DF}">
      <dgm:prSet/>
      <dgm:spPr/>
      <dgm:t>
        <a:bodyPr/>
        <a:lstStyle/>
        <a:p>
          <a:endParaRPr lang="en-US"/>
        </a:p>
      </dgm:t>
    </dgm:pt>
    <dgm:pt modelId="{ECC954C9-D391-4D39-9D20-12A7618F6481}">
      <dgm:prSet/>
      <dgm:spPr/>
      <dgm:t>
        <a:bodyPr/>
        <a:lstStyle/>
        <a:p>
          <a:pPr>
            <a:lnSpc>
              <a:spcPct val="100000"/>
            </a:lnSpc>
          </a:pPr>
          <a:r>
            <a:rPr lang="en-US" b="1" i="0" dirty="0"/>
            <a:t>Dependent Variables:</a:t>
          </a:r>
          <a:r>
            <a:rPr lang="en-US" b="0" i="0" dirty="0"/>
            <a:t> Payment Status (Success/Failure), Customer Satisfaction.</a:t>
          </a:r>
          <a:endParaRPr lang="en-US" dirty="0"/>
        </a:p>
      </dgm:t>
    </dgm:pt>
    <dgm:pt modelId="{0740826A-8659-42FF-A23D-CFF35E779396}" type="parTrans" cxnId="{CC855BE4-5B6B-446A-A3F9-00C0678E9AE9}">
      <dgm:prSet/>
      <dgm:spPr/>
      <dgm:t>
        <a:bodyPr/>
        <a:lstStyle/>
        <a:p>
          <a:endParaRPr lang="en-US"/>
        </a:p>
      </dgm:t>
    </dgm:pt>
    <dgm:pt modelId="{529B8951-8F69-4C55-9CE5-B5B2CDC326B4}" type="sibTrans" cxnId="{CC855BE4-5B6B-446A-A3F9-00C0678E9AE9}">
      <dgm:prSet/>
      <dgm:spPr/>
      <dgm:t>
        <a:bodyPr/>
        <a:lstStyle/>
        <a:p>
          <a:endParaRPr lang="en-US"/>
        </a:p>
      </dgm:t>
    </dgm:pt>
    <dgm:pt modelId="{976527E5-44D6-4FCF-9939-ADECB874D201}">
      <dgm:prSet/>
      <dgm:spPr/>
      <dgm:t>
        <a:bodyPr/>
        <a:lstStyle/>
        <a:p>
          <a:pPr>
            <a:lnSpc>
              <a:spcPct val="100000"/>
            </a:lnSpc>
          </a:pPr>
          <a:r>
            <a:rPr lang="en-US" b="1" i="0" dirty="0"/>
            <a:t>Important Data Fields:</a:t>
          </a:r>
          <a:r>
            <a:rPr lang="en-US" b="0" i="0" dirty="0"/>
            <a:t> Numbers, Strings.</a:t>
          </a:r>
          <a:endParaRPr lang="en-US" dirty="0"/>
        </a:p>
      </dgm:t>
    </dgm:pt>
    <dgm:pt modelId="{45BD5E9E-FCE5-46B9-BE51-EA712EED3422}" type="parTrans" cxnId="{AD80A80C-574F-4AA6-A235-D5CC00238C82}">
      <dgm:prSet/>
      <dgm:spPr/>
      <dgm:t>
        <a:bodyPr/>
        <a:lstStyle/>
        <a:p>
          <a:endParaRPr lang="en-US"/>
        </a:p>
      </dgm:t>
    </dgm:pt>
    <dgm:pt modelId="{1CCE0404-5093-4E5A-957F-BA794FD59F66}" type="sibTrans" cxnId="{AD80A80C-574F-4AA6-A235-D5CC00238C82}">
      <dgm:prSet/>
      <dgm:spPr/>
      <dgm:t>
        <a:bodyPr/>
        <a:lstStyle/>
        <a:p>
          <a:endParaRPr lang="en-US"/>
        </a:p>
      </dgm:t>
    </dgm:pt>
    <dgm:pt modelId="{E55DA6F9-B604-488F-A84E-3F5D0E50D07F}" type="pres">
      <dgm:prSet presAssocID="{35E0385F-000D-4888-859B-3DAE4EB28E5B}" presName="root" presStyleCnt="0">
        <dgm:presLayoutVars>
          <dgm:dir/>
          <dgm:resizeHandles val="exact"/>
        </dgm:presLayoutVars>
      </dgm:prSet>
      <dgm:spPr/>
    </dgm:pt>
    <dgm:pt modelId="{652CFE5C-4066-400A-AF30-6AF1EB3AA565}" type="pres">
      <dgm:prSet presAssocID="{ED5C055F-7ABA-484B-854D-E3044C0F7C8C}" presName="compNode" presStyleCnt="0"/>
      <dgm:spPr/>
    </dgm:pt>
    <dgm:pt modelId="{422F90BE-4AE4-4DD8-B07D-A648FE49499E}" type="pres">
      <dgm:prSet presAssocID="{ED5C055F-7ABA-484B-854D-E3044C0F7C8C}" presName="bgRect" presStyleLbl="bgShp" presStyleIdx="0" presStyleCnt="5"/>
      <dgm:spPr/>
    </dgm:pt>
    <dgm:pt modelId="{1171B50F-7FF6-4E10-AF55-D1F337FD341F}" type="pres">
      <dgm:prSet presAssocID="{ED5C055F-7ABA-484B-854D-E3044C0F7C8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A8618A86-1431-4654-946C-816F1AC18F3E}" type="pres">
      <dgm:prSet presAssocID="{ED5C055F-7ABA-484B-854D-E3044C0F7C8C}" presName="spaceRect" presStyleCnt="0"/>
      <dgm:spPr/>
    </dgm:pt>
    <dgm:pt modelId="{6A25A640-9A2E-4346-B25E-2AB0E4725388}" type="pres">
      <dgm:prSet presAssocID="{ED5C055F-7ABA-484B-854D-E3044C0F7C8C}" presName="parTx" presStyleLbl="revTx" presStyleIdx="0" presStyleCnt="6">
        <dgm:presLayoutVars>
          <dgm:chMax val="0"/>
          <dgm:chPref val="0"/>
        </dgm:presLayoutVars>
      </dgm:prSet>
      <dgm:spPr/>
    </dgm:pt>
    <dgm:pt modelId="{E28DDB6A-E63F-407F-8532-C39DA2B96ACC}" type="pres">
      <dgm:prSet presAssocID="{0721CE7F-9344-4D80-AC92-E9A6EC37658B}" presName="sibTrans" presStyleCnt="0"/>
      <dgm:spPr/>
    </dgm:pt>
    <dgm:pt modelId="{3266A7F0-9852-44A7-964F-754C6E13AB4C}" type="pres">
      <dgm:prSet presAssocID="{D69CDDF6-98FE-42DF-A520-A92278980E09}" presName="compNode" presStyleCnt="0"/>
      <dgm:spPr/>
    </dgm:pt>
    <dgm:pt modelId="{E5302C86-C5E4-4C16-B295-59097364F6FC}" type="pres">
      <dgm:prSet presAssocID="{D69CDDF6-98FE-42DF-A520-A92278980E09}" presName="bgRect" presStyleLbl="bgShp" presStyleIdx="1" presStyleCnt="5" custLinFactNeighborX="-15054" custLinFactNeighborY="1900"/>
      <dgm:spPr/>
    </dgm:pt>
    <dgm:pt modelId="{0D79926D-619D-4020-84DB-84DE76DEB0DC}" type="pres">
      <dgm:prSet presAssocID="{D69CDDF6-98FE-42DF-A520-A92278980E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FDFD2FF6-298A-489A-B6B2-1266C5C3AECB}" type="pres">
      <dgm:prSet presAssocID="{D69CDDF6-98FE-42DF-A520-A92278980E09}" presName="spaceRect" presStyleCnt="0"/>
      <dgm:spPr/>
    </dgm:pt>
    <dgm:pt modelId="{A465BB74-B419-4559-9C23-445645251B40}" type="pres">
      <dgm:prSet presAssocID="{D69CDDF6-98FE-42DF-A520-A92278980E09}" presName="parTx" presStyleLbl="revTx" presStyleIdx="1" presStyleCnt="6">
        <dgm:presLayoutVars>
          <dgm:chMax val="0"/>
          <dgm:chPref val="0"/>
        </dgm:presLayoutVars>
      </dgm:prSet>
      <dgm:spPr/>
    </dgm:pt>
    <dgm:pt modelId="{B4C25486-7227-4355-940C-A6408A647D2C}" type="pres">
      <dgm:prSet presAssocID="{D69CDDF6-98FE-42DF-A520-A92278980E09}" presName="desTx" presStyleLbl="revTx" presStyleIdx="2" presStyleCnt="6" custScaleX="156555" custLinFactNeighborX="-31936" custLinFactNeighborY="1900">
        <dgm:presLayoutVars/>
      </dgm:prSet>
      <dgm:spPr/>
    </dgm:pt>
    <dgm:pt modelId="{E8DE7649-ECBF-48E8-B26D-C66E2D6F24F5}" type="pres">
      <dgm:prSet presAssocID="{71DEFCA3-1E8A-4FC3-AA4D-9BF21F327ADF}" presName="sibTrans" presStyleCnt="0"/>
      <dgm:spPr/>
    </dgm:pt>
    <dgm:pt modelId="{C38F64D2-2698-458D-AD80-93065DCCAB09}" type="pres">
      <dgm:prSet presAssocID="{409596AF-D1D3-45D5-97B9-465C59B7204A}" presName="compNode" presStyleCnt="0"/>
      <dgm:spPr/>
    </dgm:pt>
    <dgm:pt modelId="{89FB8A34-A3ED-49FB-84FA-5279D04BB048}" type="pres">
      <dgm:prSet presAssocID="{409596AF-D1D3-45D5-97B9-465C59B7204A}" presName="bgRect" presStyleLbl="bgShp" presStyleIdx="2" presStyleCnt="5"/>
      <dgm:spPr/>
    </dgm:pt>
    <dgm:pt modelId="{26351379-AEA4-47F3-BDC5-BA03306B49BF}" type="pres">
      <dgm:prSet presAssocID="{409596AF-D1D3-45D5-97B9-465C59B720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ze"/>
        </a:ext>
      </dgm:extLst>
    </dgm:pt>
    <dgm:pt modelId="{13305ED7-CF65-44B6-ACEE-8F69F545359C}" type="pres">
      <dgm:prSet presAssocID="{409596AF-D1D3-45D5-97B9-465C59B7204A}" presName="spaceRect" presStyleCnt="0"/>
      <dgm:spPr/>
    </dgm:pt>
    <dgm:pt modelId="{EDE5E065-9DC4-4F1E-852E-90F008CB6F6B}" type="pres">
      <dgm:prSet presAssocID="{409596AF-D1D3-45D5-97B9-465C59B7204A}" presName="parTx" presStyleLbl="revTx" presStyleIdx="3" presStyleCnt="6">
        <dgm:presLayoutVars>
          <dgm:chMax val="0"/>
          <dgm:chPref val="0"/>
        </dgm:presLayoutVars>
      </dgm:prSet>
      <dgm:spPr/>
    </dgm:pt>
    <dgm:pt modelId="{978A7819-C185-43FF-AF3D-EEA0E2EC4ED8}" type="pres">
      <dgm:prSet presAssocID="{C47A0288-6EAE-4344-8E06-506505FBCF0E}" presName="sibTrans" presStyleCnt="0"/>
      <dgm:spPr/>
    </dgm:pt>
    <dgm:pt modelId="{86C0B6F5-E34E-43C6-B708-2D5B74AFB2CF}" type="pres">
      <dgm:prSet presAssocID="{ECC954C9-D391-4D39-9D20-12A7618F6481}" presName="compNode" presStyleCnt="0"/>
      <dgm:spPr/>
    </dgm:pt>
    <dgm:pt modelId="{12EF0BB7-88A2-4FE0-AFCD-39D451A36FDE}" type="pres">
      <dgm:prSet presAssocID="{ECC954C9-D391-4D39-9D20-12A7618F6481}" presName="bgRect" presStyleLbl="bgShp" presStyleIdx="3" presStyleCnt="5"/>
      <dgm:spPr/>
    </dgm:pt>
    <dgm:pt modelId="{6F182FB7-F7E4-4634-8D09-9289701DEEC6}" type="pres">
      <dgm:prSet presAssocID="{ECC954C9-D391-4D39-9D20-12A7618F648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704FAC27-F70E-448B-8193-3C9D8E17CA81}" type="pres">
      <dgm:prSet presAssocID="{ECC954C9-D391-4D39-9D20-12A7618F6481}" presName="spaceRect" presStyleCnt="0"/>
      <dgm:spPr/>
    </dgm:pt>
    <dgm:pt modelId="{77C4CA53-2D5F-4536-9C41-CF4CE7D7C1AE}" type="pres">
      <dgm:prSet presAssocID="{ECC954C9-D391-4D39-9D20-12A7618F6481}" presName="parTx" presStyleLbl="revTx" presStyleIdx="4" presStyleCnt="6">
        <dgm:presLayoutVars>
          <dgm:chMax val="0"/>
          <dgm:chPref val="0"/>
        </dgm:presLayoutVars>
      </dgm:prSet>
      <dgm:spPr/>
    </dgm:pt>
    <dgm:pt modelId="{33F27CB1-4208-4696-B0CD-EA72591203C8}" type="pres">
      <dgm:prSet presAssocID="{529B8951-8F69-4C55-9CE5-B5B2CDC326B4}" presName="sibTrans" presStyleCnt="0"/>
      <dgm:spPr/>
    </dgm:pt>
    <dgm:pt modelId="{255D23F9-6524-4525-A64F-5B34335B2629}" type="pres">
      <dgm:prSet presAssocID="{976527E5-44D6-4FCF-9939-ADECB874D201}" presName="compNode" presStyleCnt="0"/>
      <dgm:spPr/>
    </dgm:pt>
    <dgm:pt modelId="{BF2191B1-C3FA-4B50-9947-B4A7C5F3A328}" type="pres">
      <dgm:prSet presAssocID="{976527E5-44D6-4FCF-9939-ADECB874D201}" presName="bgRect" presStyleLbl="bgShp" presStyleIdx="4" presStyleCnt="5"/>
      <dgm:spPr/>
    </dgm:pt>
    <dgm:pt modelId="{FA65B5CC-9D12-4583-AE99-E4F6C2698FAA}" type="pres">
      <dgm:prSet presAssocID="{976527E5-44D6-4FCF-9939-ADECB874D20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oud"/>
        </a:ext>
      </dgm:extLst>
    </dgm:pt>
    <dgm:pt modelId="{650541CC-B73D-4861-92E4-33D28A4E3B08}" type="pres">
      <dgm:prSet presAssocID="{976527E5-44D6-4FCF-9939-ADECB874D201}" presName="spaceRect" presStyleCnt="0"/>
      <dgm:spPr/>
    </dgm:pt>
    <dgm:pt modelId="{F49458E1-EE1E-4BC4-A666-57196B7C130C}" type="pres">
      <dgm:prSet presAssocID="{976527E5-44D6-4FCF-9939-ADECB874D201}" presName="parTx" presStyleLbl="revTx" presStyleIdx="5" presStyleCnt="6">
        <dgm:presLayoutVars>
          <dgm:chMax val="0"/>
          <dgm:chPref val="0"/>
        </dgm:presLayoutVars>
      </dgm:prSet>
      <dgm:spPr/>
    </dgm:pt>
  </dgm:ptLst>
  <dgm:cxnLst>
    <dgm:cxn modelId="{AD80A80C-574F-4AA6-A235-D5CC00238C82}" srcId="{35E0385F-000D-4888-859B-3DAE4EB28E5B}" destId="{976527E5-44D6-4FCF-9939-ADECB874D201}" srcOrd="4" destOrd="0" parTransId="{45BD5E9E-FCE5-46B9-BE51-EA712EED3422}" sibTransId="{1CCE0404-5093-4E5A-957F-BA794FD59F66}"/>
    <dgm:cxn modelId="{A4C8B632-F28A-4962-9F9C-EBD87778F137}" type="presOf" srcId="{1F798DE3-4574-4F38-8B29-D3E929A7E430}" destId="{B4C25486-7227-4355-940C-A6408A647D2C}" srcOrd="0" destOrd="0" presId="urn:microsoft.com/office/officeart/2018/2/layout/IconVerticalSolidList"/>
    <dgm:cxn modelId="{3CC3993B-4F43-4AB5-862A-A93F2E2113DF}" srcId="{35E0385F-000D-4888-859B-3DAE4EB28E5B}" destId="{409596AF-D1D3-45D5-97B9-465C59B7204A}" srcOrd="2" destOrd="0" parTransId="{7C34ECF0-6D96-4480-9F83-F4E09A991530}" sibTransId="{C47A0288-6EAE-4344-8E06-506505FBCF0E}"/>
    <dgm:cxn modelId="{7383944E-D163-400F-9F23-4E704A226663}" srcId="{35E0385F-000D-4888-859B-3DAE4EB28E5B}" destId="{ED5C055F-7ABA-484B-854D-E3044C0F7C8C}" srcOrd="0" destOrd="0" parTransId="{61D1DB36-97CE-4A1E-8674-539FAA8D47F1}" sibTransId="{0721CE7F-9344-4D80-AC92-E9A6EC37658B}"/>
    <dgm:cxn modelId="{E68D4B52-5B6B-48DC-82B0-8BACF9371568}" type="presOf" srcId="{ED5C055F-7ABA-484B-854D-E3044C0F7C8C}" destId="{6A25A640-9A2E-4346-B25E-2AB0E4725388}" srcOrd="0" destOrd="0" presId="urn:microsoft.com/office/officeart/2018/2/layout/IconVerticalSolidList"/>
    <dgm:cxn modelId="{476A8275-2569-45BD-9563-F521F26EAE7A}" type="presOf" srcId="{ECC954C9-D391-4D39-9D20-12A7618F6481}" destId="{77C4CA53-2D5F-4536-9C41-CF4CE7D7C1AE}" srcOrd="0" destOrd="0" presId="urn:microsoft.com/office/officeart/2018/2/layout/IconVerticalSolidList"/>
    <dgm:cxn modelId="{5000627B-7970-464E-A8E9-A14806FB4C11}" srcId="{D69CDDF6-98FE-42DF-A520-A92278980E09}" destId="{678B0FD2-97AF-45FF-90DE-56A700070AC5}" srcOrd="1" destOrd="0" parTransId="{E6D68AC4-0E27-4CCA-9B26-EDE68E561536}" sibTransId="{53AF1D17-941F-4DDE-B12E-F248A70F1A91}"/>
    <dgm:cxn modelId="{98BE5B81-AA44-40A6-8678-1F24E84C2DC2}" srcId="{D69CDDF6-98FE-42DF-A520-A92278980E09}" destId="{1F798DE3-4574-4F38-8B29-D3E929A7E430}" srcOrd="0" destOrd="0" parTransId="{74CACDD3-0C6F-475F-9884-6D6A62ADB8C6}" sibTransId="{4C23130B-72C2-4A0F-8A60-B57AC19A480A}"/>
    <dgm:cxn modelId="{CA9F149B-EC3F-44C6-B473-AE5B0080900B}" srcId="{35E0385F-000D-4888-859B-3DAE4EB28E5B}" destId="{D69CDDF6-98FE-42DF-A520-A92278980E09}" srcOrd="1" destOrd="0" parTransId="{1BB4E780-1CA1-43EA-9FE9-1913EBB6B86E}" sibTransId="{71DEFCA3-1E8A-4FC3-AA4D-9BF21F327ADF}"/>
    <dgm:cxn modelId="{84CB31A4-F136-4B0D-8B5F-156EF40BBCEB}" type="presOf" srcId="{678B0FD2-97AF-45FF-90DE-56A700070AC5}" destId="{B4C25486-7227-4355-940C-A6408A647D2C}" srcOrd="0" destOrd="1" presId="urn:microsoft.com/office/officeart/2018/2/layout/IconVerticalSolidList"/>
    <dgm:cxn modelId="{3247F0BD-F69D-40DD-BBE8-31FB80763035}" type="presOf" srcId="{D69CDDF6-98FE-42DF-A520-A92278980E09}" destId="{A465BB74-B419-4559-9C23-445645251B40}" srcOrd="0" destOrd="0" presId="urn:microsoft.com/office/officeart/2018/2/layout/IconVerticalSolidList"/>
    <dgm:cxn modelId="{B45DB8C0-E9F9-42A5-80EC-AF3749E97D52}" type="presOf" srcId="{976527E5-44D6-4FCF-9939-ADECB874D201}" destId="{F49458E1-EE1E-4BC4-A666-57196B7C130C}" srcOrd="0" destOrd="0" presId="urn:microsoft.com/office/officeart/2018/2/layout/IconVerticalSolidList"/>
    <dgm:cxn modelId="{BF6EF7D1-E537-443B-9D9A-CD75196D643B}" type="presOf" srcId="{35E0385F-000D-4888-859B-3DAE4EB28E5B}" destId="{E55DA6F9-B604-488F-A84E-3F5D0E50D07F}" srcOrd="0" destOrd="0" presId="urn:microsoft.com/office/officeart/2018/2/layout/IconVerticalSolidList"/>
    <dgm:cxn modelId="{B84724DF-3C54-4B5F-BFA5-CC3CB7C2A829}" type="presOf" srcId="{409596AF-D1D3-45D5-97B9-465C59B7204A}" destId="{EDE5E065-9DC4-4F1E-852E-90F008CB6F6B}" srcOrd="0" destOrd="0" presId="urn:microsoft.com/office/officeart/2018/2/layout/IconVerticalSolidList"/>
    <dgm:cxn modelId="{CC855BE4-5B6B-446A-A3F9-00C0678E9AE9}" srcId="{35E0385F-000D-4888-859B-3DAE4EB28E5B}" destId="{ECC954C9-D391-4D39-9D20-12A7618F6481}" srcOrd="3" destOrd="0" parTransId="{0740826A-8659-42FF-A23D-CFF35E779396}" sibTransId="{529B8951-8F69-4C55-9CE5-B5B2CDC326B4}"/>
    <dgm:cxn modelId="{8626C4D4-A610-4B75-9091-6ECD236E8769}" type="presParOf" srcId="{E55DA6F9-B604-488F-A84E-3F5D0E50D07F}" destId="{652CFE5C-4066-400A-AF30-6AF1EB3AA565}" srcOrd="0" destOrd="0" presId="urn:microsoft.com/office/officeart/2018/2/layout/IconVerticalSolidList"/>
    <dgm:cxn modelId="{FAEAA771-93EA-4ACB-8D18-C34A4C9872FF}" type="presParOf" srcId="{652CFE5C-4066-400A-AF30-6AF1EB3AA565}" destId="{422F90BE-4AE4-4DD8-B07D-A648FE49499E}" srcOrd="0" destOrd="0" presId="urn:microsoft.com/office/officeart/2018/2/layout/IconVerticalSolidList"/>
    <dgm:cxn modelId="{9CF2FB29-693C-412D-94C9-C73AB929FEFD}" type="presParOf" srcId="{652CFE5C-4066-400A-AF30-6AF1EB3AA565}" destId="{1171B50F-7FF6-4E10-AF55-D1F337FD341F}" srcOrd="1" destOrd="0" presId="urn:microsoft.com/office/officeart/2018/2/layout/IconVerticalSolidList"/>
    <dgm:cxn modelId="{21CB26F0-46DF-4AB7-BE38-2DA989F43571}" type="presParOf" srcId="{652CFE5C-4066-400A-AF30-6AF1EB3AA565}" destId="{A8618A86-1431-4654-946C-816F1AC18F3E}" srcOrd="2" destOrd="0" presId="urn:microsoft.com/office/officeart/2018/2/layout/IconVerticalSolidList"/>
    <dgm:cxn modelId="{F9D18AE1-2969-4FF6-ADD6-82DC9323FBA2}" type="presParOf" srcId="{652CFE5C-4066-400A-AF30-6AF1EB3AA565}" destId="{6A25A640-9A2E-4346-B25E-2AB0E4725388}" srcOrd="3" destOrd="0" presId="urn:microsoft.com/office/officeart/2018/2/layout/IconVerticalSolidList"/>
    <dgm:cxn modelId="{32AE57A8-3529-4400-A0B1-5BBE92845E52}" type="presParOf" srcId="{E55DA6F9-B604-488F-A84E-3F5D0E50D07F}" destId="{E28DDB6A-E63F-407F-8532-C39DA2B96ACC}" srcOrd="1" destOrd="0" presId="urn:microsoft.com/office/officeart/2018/2/layout/IconVerticalSolidList"/>
    <dgm:cxn modelId="{6100EBC6-7F45-413C-B363-425AAA159ECB}" type="presParOf" srcId="{E55DA6F9-B604-488F-A84E-3F5D0E50D07F}" destId="{3266A7F0-9852-44A7-964F-754C6E13AB4C}" srcOrd="2" destOrd="0" presId="urn:microsoft.com/office/officeart/2018/2/layout/IconVerticalSolidList"/>
    <dgm:cxn modelId="{2C2E77D1-4086-4915-BB5F-3E737F80D1F4}" type="presParOf" srcId="{3266A7F0-9852-44A7-964F-754C6E13AB4C}" destId="{E5302C86-C5E4-4C16-B295-59097364F6FC}" srcOrd="0" destOrd="0" presId="urn:microsoft.com/office/officeart/2018/2/layout/IconVerticalSolidList"/>
    <dgm:cxn modelId="{4D5A60F2-E0DE-41BF-B211-FABEF7C35A62}" type="presParOf" srcId="{3266A7F0-9852-44A7-964F-754C6E13AB4C}" destId="{0D79926D-619D-4020-84DB-84DE76DEB0DC}" srcOrd="1" destOrd="0" presId="urn:microsoft.com/office/officeart/2018/2/layout/IconVerticalSolidList"/>
    <dgm:cxn modelId="{6CEDE397-0E54-4972-ABE9-1BAB1713E698}" type="presParOf" srcId="{3266A7F0-9852-44A7-964F-754C6E13AB4C}" destId="{FDFD2FF6-298A-489A-B6B2-1266C5C3AECB}" srcOrd="2" destOrd="0" presId="urn:microsoft.com/office/officeart/2018/2/layout/IconVerticalSolidList"/>
    <dgm:cxn modelId="{34CF256E-0E22-4293-BCF1-5D9E0057AD50}" type="presParOf" srcId="{3266A7F0-9852-44A7-964F-754C6E13AB4C}" destId="{A465BB74-B419-4559-9C23-445645251B40}" srcOrd="3" destOrd="0" presId="urn:microsoft.com/office/officeart/2018/2/layout/IconVerticalSolidList"/>
    <dgm:cxn modelId="{F0AE4050-05CE-45D0-872A-1B21CE58BA81}" type="presParOf" srcId="{3266A7F0-9852-44A7-964F-754C6E13AB4C}" destId="{B4C25486-7227-4355-940C-A6408A647D2C}" srcOrd="4" destOrd="0" presId="urn:microsoft.com/office/officeart/2018/2/layout/IconVerticalSolidList"/>
    <dgm:cxn modelId="{B0DB41E4-F0B0-49FA-994E-21981B5A212D}" type="presParOf" srcId="{E55DA6F9-B604-488F-A84E-3F5D0E50D07F}" destId="{E8DE7649-ECBF-48E8-B26D-C66E2D6F24F5}" srcOrd="3" destOrd="0" presId="urn:microsoft.com/office/officeart/2018/2/layout/IconVerticalSolidList"/>
    <dgm:cxn modelId="{3940B632-799A-4608-BDA3-22AA091EDA1D}" type="presParOf" srcId="{E55DA6F9-B604-488F-A84E-3F5D0E50D07F}" destId="{C38F64D2-2698-458D-AD80-93065DCCAB09}" srcOrd="4" destOrd="0" presId="urn:microsoft.com/office/officeart/2018/2/layout/IconVerticalSolidList"/>
    <dgm:cxn modelId="{49F1C02E-98B5-48E0-A683-B79EEFF42B19}" type="presParOf" srcId="{C38F64D2-2698-458D-AD80-93065DCCAB09}" destId="{89FB8A34-A3ED-49FB-84FA-5279D04BB048}" srcOrd="0" destOrd="0" presId="urn:microsoft.com/office/officeart/2018/2/layout/IconVerticalSolidList"/>
    <dgm:cxn modelId="{752BD439-B812-4774-9B40-5F926BF2159B}" type="presParOf" srcId="{C38F64D2-2698-458D-AD80-93065DCCAB09}" destId="{26351379-AEA4-47F3-BDC5-BA03306B49BF}" srcOrd="1" destOrd="0" presId="urn:microsoft.com/office/officeart/2018/2/layout/IconVerticalSolidList"/>
    <dgm:cxn modelId="{322110B9-F836-40C7-BB94-61B8C0D006F0}" type="presParOf" srcId="{C38F64D2-2698-458D-AD80-93065DCCAB09}" destId="{13305ED7-CF65-44B6-ACEE-8F69F545359C}" srcOrd="2" destOrd="0" presId="urn:microsoft.com/office/officeart/2018/2/layout/IconVerticalSolidList"/>
    <dgm:cxn modelId="{387198BA-5AAB-48CE-A174-27DAA1BA30EE}" type="presParOf" srcId="{C38F64D2-2698-458D-AD80-93065DCCAB09}" destId="{EDE5E065-9DC4-4F1E-852E-90F008CB6F6B}" srcOrd="3" destOrd="0" presId="urn:microsoft.com/office/officeart/2018/2/layout/IconVerticalSolidList"/>
    <dgm:cxn modelId="{14259189-45ED-4C22-A992-5D5CE44D6CF7}" type="presParOf" srcId="{E55DA6F9-B604-488F-A84E-3F5D0E50D07F}" destId="{978A7819-C185-43FF-AF3D-EEA0E2EC4ED8}" srcOrd="5" destOrd="0" presId="urn:microsoft.com/office/officeart/2018/2/layout/IconVerticalSolidList"/>
    <dgm:cxn modelId="{29AEF36C-BA61-4B7D-BEB0-7A05F8CFAC7C}" type="presParOf" srcId="{E55DA6F9-B604-488F-A84E-3F5D0E50D07F}" destId="{86C0B6F5-E34E-43C6-B708-2D5B74AFB2CF}" srcOrd="6" destOrd="0" presId="urn:microsoft.com/office/officeart/2018/2/layout/IconVerticalSolidList"/>
    <dgm:cxn modelId="{B6DA1C63-5A84-4D81-9C14-E13409047F88}" type="presParOf" srcId="{86C0B6F5-E34E-43C6-B708-2D5B74AFB2CF}" destId="{12EF0BB7-88A2-4FE0-AFCD-39D451A36FDE}" srcOrd="0" destOrd="0" presId="urn:microsoft.com/office/officeart/2018/2/layout/IconVerticalSolidList"/>
    <dgm:cxn modelId="{8FDE77B0-9E98-4D17-AC5F-5F74D5666D92}" type="presParOf" srcId="{86C0B6F5-E34E-43C6-B708-2D5B74AFB2CF}" destId="{6F182FB7-F7E4-4634-8D09-9289701DEEC6}" srcOrd="1" destOrd="0" presId="urn:microsoft.com/office/officeart/2018/2/layout/IconVerticalSolidList"/>
    <dgm:cxn modelId="{2D64F655-D9FF-4EB5-A171-70AFE6169826}" type="presParOf" srcId="{86C0B6F5-E34E-43C6-B708-2D5B74AFB2CF}" destId="{704FAC27-F70E-448B-8193-3C9D8E17CA81}" srcOrd="2" destOrd="0" presId="urn:microsoft.com/office/officeart/2018/2/layout/IconVerticalSolidList"/>
    <dgm:cxn modelId="{F9C292A6-A42C-48ED-9197-7A94B285F6F7}" type="presParOf" srcId="{86C0B6F5-E34E-43C6-B708-2D5B74AFB2CF}" destId="{77C4CA53-2D5F-4536-9C41-CF4CE7D7C1AE}" srcOrd="3" destOrd="0" presId="urn:microsoft.com/office/officeart/2018/2/layout/IconVerticalSolidList"/>
    <dgm:cxn modelId="{C44E8713-F2C6-4E19-99D8-7BF3FE8E1BF8}" type="presParOf" srcId="{E55DA6F9-B604-488F-A84E-3F5D0E50D07F}" destId="{33F27CB1-4208-4696-B0CD-EA72591203C8}" srcOrd="7" destOrd="0" presId="urn:microsoft.com/office/officeart/2018/2/layout/IconVerticalSolidList"/>
    <dgm:cxn modelId="{1ECEE76F-B609-4B6D-A318-65EB53161900}" type="presParOf" srcId="{E55DA6F9-B604-488F-A84E-3F5D0E50D07F}" destId="{255D23F9-6524-4525-A64F-5B34335B2629}" srcOrd="8" destOrd="0" presId="urn:microsoft.com/office/officeart/2018/2/layout/IconVerticalSolidList"/>
    <dgm:cxn modelId="{4ECC89DA-5500-419B-A404-A8C86A0D849E}" type="presParOf" srcId="{255D23F9-6524-4525-A64F-5B34335B2629}" destId="{BF2191B1-C3FA-4B50-9947-B4A7C5F3A328}" srcOrd="0" destOrd="0" presId="urn:microsoft.com/office/officeart/2018/2/layout/IconVerticalSolidList"/>
    <dgm:cxn modelId="{6F9E8E7A-547D-4F36-9493-50F6157E52F3}" type="presParOf" srcId="{255D23F9-6524-4525-A64F-5B34335B2629}" destId="{FA65B5CC-9D12-4583-AE99-E4F6C2698FAA}" srcOrd="1" destOrd="0" presId="urn:microsoft.com/office/officeart/2018/2/layout/IconVerticalSolidList"/>
    <dgm:cxn modelId="{56DE0802-BEAD-45B8-844E-BC290F6B7AF9}" type="presParOf" srcId="{255D23F9-6524-4525-A64F-5B34335B2629}" destId="{650541CC-B73D-4861-92E4-33D28A4E3B08}" srcOrd="2" destOrd="0" presId="urn:microsoft.com/office/officeart/2018/2/layout/IconVerticalSolidList"/>
    <dgm:cxn modelId="{984BF564-5293-4DE6-B9A7-BBBE284022AB}" type="presParOf" srcId="{255D23F9-6524-4525-A64F-5B34335B2629}" destId="{F49458E1-EE1E-4BC4-A666-57196B7C130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F88BE-B1B7-45A5-8DE1-68F185EE8F5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1C2DC21-ECE0-49A4-BE9D-1AD99B3DF536}">
      <dgm:prSet/>
      <dgm:spPr/>
      <dgm:t>
        <a:bodyPr/>
        <a:lstStyle/>
        <a:p>
          <a:r>
            <a:rPr lang="en-US" b="1"/>
            <a:t>References</a:t>
          </a:r>
          <a:endParaRPr lang="en-US"/>
        </a:p>
      </dgm:t>
    </dgm:pt>
    <dgm:pt modelId="{BFE1BAF3-0307-4AFE-BAA5-7760398D9E11}" type="parTrans" cxnId="{0F94938C-BDF9-415C-B485-79BB84E983F7}">
      <dgm:prSet/>
      <dgm:spPr/>
      <dgm:t>
        <a:bodyPr/>
        <a:lstStyle/>
        <a:p>
          <a:endParaRPr lang="en-US"/>
        </a:p>
      </dgm:t>
    </dgm:pt>
    <dgm:pt modelId="{A21C8B25-8CB8-48FA-A55D-96A31BBD67B4}" type="sibTrans" cxnId="{0F94938C-BDF9-415C-B485-79BB84E983F7}">
      <dgm:prSet/>
      <dgm:spPr/>
      <dgm:t>
        <a:bodyPr/>
        <a:lstStyle/>
        <a:p>
          <a:endParaRPr lang="en-US"/>
        </a:p>
      </dgm:t>
    </dgm:pt>
    <dgm:pt modelId="{696C4180-C60A-43EE-B0A5-7966186560E5}">
      <dgm:prSet/>
      <dgm:spPr/>
      <dgm:t>
        <a:bodyPr/>
        <a:lstStyle/>
        <a:p>
          <a:r>
            <a:rPr lang="en-US"/>
            <a:t>Bentalha, B. &amp; Hmioui, A. </a:t>
          </a:r>
          <a:r>
            <a:rPr lang="en-US" i="1"/>
            <a:t>Innovations in Smart Cities Applications Volume 5: The Proceedings of the 6th International Conference on Smart City Applications.</a:t>
          </a:r>
          <a:r>
            <a:rPr lang="en-US"/>
            <a:t> (2022). 393. https://doi.org/10.1007/978-3-030-94191-8</a:t>
          </a:r>
        </a:p>
      </dgm:t>
    </dgm:pt>
    <dgm:pt modelId="{DF09993E-B4A3-429F-9467-63147B7BE9BD}" type="parTrans" cxnId="{2FA3DF2B-FEDB-4C86-A02D-F8A06E14A13B}">
      <dgm:prSet/>
      <dgm:spPr/>
      <dgm:t>
        <a:bodyPr/>
        <a:lstStyle/>
        <a:p>
          <a:endParaRPr lang="en-US"/>
        </a:p>
      </dgm:t>
    </dgm:pt>
    <dgm:pt modelId="{974B259A-3D21-44B9-A8E8-E24A1708D3D7}" type="sibTrans" cxnId="{2FA3DF2B-FEDB-4C86-A02D-F8A06E14A13B}">
      <dgm:prSet/>
      <dgm:spPr/>
      <dgm:t>
        <a:bodyPr/>
        <a:lstStyle/>
        <a:p>
          <a:endParaRPr lang="en-US"/>
        </a:p>
      </dgm:t>
    </dgm:pt>
    <dgm:pt modelId="{D572F67D-50F9-457E-AB4B-71C93EC5051E}">
      <dgm:prSet/>
      <dgm:spPr/>
      <dgm:t>
        <a:bodyPr/>
        <a:lstStyle/>
        <a:p>
          <a:r>
            <a:rPr lang="en-US"/>
            <a:t>Barry, L. (2024, abril 4). </a:t>
          </a:r>
          <a:r>
            <a:rPr lang="en-US" i="1"/>
            <a:t>Amazon shuts down its Just Walk Out program because the AI is faulty. </a:t>
          </a:r>
          <a:r>
            <a:rPr lang="en-US"/>
            <a:t>WBBM NewsRadio. https://www.audacy.com/wbbm780/news/national/why-did-amazon-just-shut-down-its-just-walk-out-program</a:t>
          </a:r>
        </a:p>
      </dgm:t>
    </dgm:pt>
    <dgm:pt modelId="{A453A781-C53F-4FB6-817B-3121D64A24A1}" type="parTrans" cxnId="{E69688E9-B323-4512-9CC8-545D60EFEB4A}">
      <dgm:prSet/>
      <dgm:spPr/>
      <dgm:t>
        <a:bodyPr/>
        <a:lstStyle/>
        <a:p>
          <a:endParaRPr lang="en-US"/>
        </a:p>
      </dgm:t>
    </dgm:pt>
    <dgm:pt modelId="{734C263C-623A-4C95-848C-C2EAE8FD4278}" type="sibTrans" cxnId="{E69688E9-B323-4512-9CC8-545D60EFEB4A}">
      <dgm:prSet/>
      <dgm:spPr/>
      <dgm:t>
        <a:bodyPr/>
        <a:lstStyle/>
        <a:p>
          <a:endParaRPr lang="en-US"/>
        </a:p>
      </dgm:t>
    </dgm:pt>
    <dgm:pt modelId="{DFC88270-F286-4873-B3AE-782631CB09FC}">
      <dgm:prSet/>
      <dgm:spPr/>
      <dgm:t>
        <a:bodyPr/>
        <a:lstStyle/>
        <a:p>
          <a:r>
            <a:rPr lang="en-US" dirty="0"/>
            <a:t>Consumer and Retail Group https://alvarezandmarsal-crg.com/wp-content/uploads/2022/08/Just-Walk-Out-Alvarez-and-Marsal-Consumer-Retail-Group.pdf</a:t>
          </a:r>
        </a:p>
      </dgm:t>
    </dgm:pt>
    <dgm:pt modelId="{9F954CEA-ED1B-460E-AAE0-25E1873358EF}" type="parTrans" cxnId="{1F894771-CDCE-4EE1-9780-59D58DF4719A}">
      <dgm:prSet/>
      <dgm:spPr/>
      <dgm:t>
        <a:bodyPr/>
        <a:lstStyle/>
        <a:p>
          <a:endParaRPr lang="en-US"/>
        </a:p>
      </dgm:t>
    </dgm:pt>
    <dgm:pt modelId="{6BF26BBE-F655-499E-A785-2AF8FCF0E43F}" type="sibTrans" cxnId="{1F894771-CDCE-4EE1-9780-59D58DF4719A}">
      <dgm:prSet/>
      <dgm:spPr/>
      <dgm:t>
        <a:bodyPr/>
        <a:lstStyle/>
        <a:p>
          <a:endParaRPr lang="en-US"/>
        </a:p>
      </dgm:t>
    </dgm:pt>
    <dgm:pt modelId="{CD8D3B8F-49F5-4DE6-84BD-6E0269F2A769}">
      <dgm:prSet/>
      <dgm:spPr/>
      <dgm:t>
        <a:bodyPr/>
        <a:lstStyle/>
        <a:p>
          <a:r>
            <a:rPr lang="en-US"/>
            <a:t>Herrera, A. (2024, March 1). </a:t>
          </a:r>
          <a:r>
            <a:rPr lang="en-US" i="1"/>
            <a:t>No Lines or Registers: How Does Just Walk Out Technology Work?</a:t>
          </a:r>
          <a:r>
            <a:rPr lang="en-US"/>
            <a:t> Fit Small Business. https://fitsmallbusiness.com/just-walk-out-technology/</a:t>
          </a:r>
        </a:p>
      </dgm:t>
    </dgm:pt>
    <dgm:pt modelId="{4C3DD137-7E45-42B5-B3DC-45E5B122FE76}" type="parTrans" cxnId="{43FB3164-BAB3-4C9F-A4F9-7E7CF2B76EE8}">
      <dgm:prSet/>
      <dgm:spPr/>
      <dgm:t>
        <a:bodyPr/>
        <a:lstStyle/>
        <a:p>
          <a:endParaRPr lang="en-US"/>
        </a:p>
      </dgm:t>
    </dgm:pt>
    <dgm:pt modelId="{199FF3E5-A15A-442D-A32D-63B734B5737B}" type="sibTrans" cxnId="{43FB3164-BAB3-4C9F-A4F9-7E7CF2B76EE8}">
      <dgm:prSet/>
      <dgm:spPr/>
      <dgm:t>
        <a:bodyPr/>
        <a:lstStyle/>
        <a:p>
          <a:endParaRPr lang="en-US"/>
        </a:p>
      </dgm:t>
    </dgm:pt>
    <dgm:pt modelId="{FB16089D-26F6-4E5A-9782-7C4AFC3DC178}">
      <dgm:prSet/>
      <dgm:spPr/>
      <dgm:t>
        <a:bodyPr/>
        <a:lstStyle/>
        <a:p>
          <a:r>
            <a:rPr lang="es-CO"/>
            <a:t>Olson, https://www.bloomberg.com/opinion/articles/2024-04-03/the-humans-behind-amazon-s-just-walk-out-technology-are-all-over-ai</a:t>
          </a:r>
          <a:endParaRPr lang="en-US"/>
        </a:p>
      </dgm:t>
    </dgm:pt>
    <dgm:pt modelId="{3AD79C7C-2171-4FB6-8916-149289900814}" type="parTrans" cxnId="{9908B01B-A791-477C-BE53-3457A0197602}">
      <dgm:prSet/>
      <dgm:spPr/>
      <dgm:t>
        <a:bodyPr/>
        <a:lstStyle/>
        <a:p>
          <a:endParaRPr lang="en-US"/>
        </a:p>
      </dgm:t>
    </dgm:pt>
    <dgm:pt modelId="{B20EFE54-DF86-4511-8C1C-3FD3634BA705}" type="sibTrans" cxnId="{9908B01B-A791-477C-BE53-3457A0197602}">
      <dgm:prSet/>
      <dgm:spPr/>
      <dgm:t>
        <a:bodyPr/>
        <a:lstStyle/>
        <a:p>
          <a:endParaRPr lang="en-US"/>
        </a:p>
      </dgm:t>
    </dgm:pt>
    <dgm:pt modelId="{CFC46454-9663-4834-B54D-D7BFBEBF6E7E}">
      <dgm:prSet/>
      <dgm:spPr/>
      <dgm:t>
        <a:bodyPr/>
        <a:lstStyle/>
        <a:p>
          <a:r>
            <a:rPr lang="es-CO"/>
            <a:t>Kumar, D. (2024, abril 17). </a:t>
          </a:r>
          <a:r>
            <a:rPr lang="en-US" i="1"/>
            <a:t>An update on Amazon's plans for Just Walk Out and checkout-free technology.</a:t>
          </a:r>
          <a:r>
            <a:rPr lang="en-US"/>
            <a:t> Amazon. https://www.aboutamazon.com/news/retail/amazon-just-walk-out-dash-cart-grocery-shopping-checkout-stores </a:t>
          </a:r>
        </a:p>
      </dgm:t>
    </dgm:pt>
    <dgm:pt modelId="{AE3AC06C-968B-4D1C-9B5C-016AA8D33272}" type="parTrans" cxnId="{5B741896-F7DA-4CAF-ADD0-5241B4CE620F}">
      <dgm:prSet/>
      <dgm:spPr/>
      <dgm:t>
        <a:bodyPr/>
        <a:lstStyle/>
        <a:p>
          <a:endParaRPr lang="en-US"/>
        </a:p>
      </dgm:t>
    </dgm:pt>
    <dgm:pt modelId="{B650BB7A-0E37-4586-9546-61227074F954}" type="sibTrans" cxnId="{5B741896-F7DA-4CAF-ADD0-5241B4CE620F}">
      <dgm:prSet/>
      <dgm:spPr/>
      <dgm:t>
        <a:bodyPr/>
        <a:lstStyle/>
        <a:p>
          <a:endParaRPr lang="en-US"/>
        </a:p>
      </dgm:t>
    </dgm:pt>
    <dgm:pt modelId="{60D474E3-7507-4675-99EE-3EA31600A4E9}" type="pres">
      <dgm:prSet presAssocID="{BB3F88BE-B1B7-45A5-8DE1-68F185EE8F55}" presName="linear" presStyleCnt="0">
        <dgm:presLayoutVars>
          <dgm:animLvl val="lvl"/>
          <dgm:resizeHandles val="exact"/>
        </dgm:presLayoutVars>
      </dgm:prSet>
      <dgm:spPr/>
    </dgm:pt>
    <dgm:pt modelId="{37EBF7F1-F5EA-46B1-80EB-C617C550FFF9}" type="pres">
      <dgm:prSet presAssocID="{C1C2DC21-ECE0-49A4-BE9D-1AD99B3DF536}" presName="parentText" presStyleLbl="node1" presStyleIdx="0" presStyleCnt="1">
        <dgm:presLayoutVars>
          <dgm:chMax val="0"/>
          <dgm:bulletEnabled val="1"/>
        </dgm:presLayoutVars>
      </dgm:prSet>
      <dgm:spPr/>
    </dgm:pt>
    <dgm:pt modelId="{E4B17A30-4E77-4422-B9AA-E70D8F2AC482}" type="pres">
      <dgm:prSet presAssocID="{C1C2DC21-ECE0-49A4-BE9D-1AD99B3DF536}" presName="childText" presStyleLbl="revTx" presStyleIdx="0" presStyleCnt="1">
        <dgm:presLayoutVars>
          <dgm:bulletEnabled val="1"/>
        </dgm:presLayoutVars>
      </dgm:prSet>
      <dgm:spPr/>
    </dgm:pt>
  </dgm:ptLst>
  <dgm:cxnLst>
    <dgm:cxn modelId="{67A2580F-DEDA-4630-9ED9-BC8B572F8326}" type="presOf" srcId="{C1C2DC21-ECE0-49A4-BE9D-1AD99B3DF536}" destId="{37EBF7F1-F5EA-46B1-80EB-C617C550FFF9}" srcOrd="0" destOrd="0" presId="urn:microsoft.com/office/officeart/2005/8/layout/vList2"/>
    <dgm:cxn modelId="{9908B01B-A791-477C-BE53-3457A0197602}" srcId="{C1C2DC21-ECE0-49A4-BE9D-1AD99B3DF536}" destId="{FB16089D-26F6-4E5A-9782-7C4AFC3DC178}" srcOrd="4" destOrd="0" parTransId="{3AD79C7C-2171-4FB6-8916-149289900814}" sibTransId="{B20EFE54-DF86-4511-8C1C-3FD3634BA705}"/>
    <dgm:cxn modelId="{2FA3DF2B-FEDB-4C86-A02D-F8A06E14A13B}" srcId="{C1C2DC21-ECE0-49A4-BE9D-1AD99B3DF536}" destId="{696C4180-C60A-43EE-B0A5-7966186560E5}" srcOrd="0" destOrd="0" parTransId="{DF09993E-B4A3-429F-9467-63147B7BE9BD}" sibTransId="{974B259A-3D21-44B9-A8E8-E24A1708D3D7}"/>
    <dgm:cxn modelId="{ECF01138-0C6B-4495-875E-EB020273DF6D}" type="presOf" srcId="{FB16089D-26F6-4E5A-9782-7C4AFC3DC178}" destId="{E4B17A30-4E77-4422-B9AA-E70D8F2AC482}" srcOrd="0" destOrd="4" presId="urn:microsoft.com/office/officeart/2005/8/layout/vList2"/>
    <dgm:cxn modelId="{43FB3164-BAB3-4C9F-A4F9-7E7CF2B76EE8}" srcId="{C1C2DC21-ECE0-49A4-BE9D-1AD99B3DF536}" destId="{CD8D3B8F-49F5-4DE6-84BD-6E0269F2A769}" srcOrd="3" destOrd="0" parTransId="{4C3DD137-7E45-42B5-B3DC-45E5B122FE76}" sibTransId="{199FF3E5-A15A-442D-A32D-63B734B5737B}"/>
    <dgm:cxn modelId="{1F894771-CDCE-4EE1-9780-59D58DF4719A}" srcId="{C1C2DC21-ECE0-49A4-BE9D-1AD99B3DF536}" destId="{DFC88270-F286-4873-B3AE-782631CB09FC}" srcOrd="2" destOrd="0" parTransId="{9F954CEA-ED1B-460E-AAE0-25E1873358EF}" sibTransId="{6BF26BBE-F655-499E-A785-2AF8FCF0E43F}"/>
    <dgm:cxn modelId="{B1FBEC57-61F5-49B2-85D7-08B5408BB092}" type="presOf" srcId="{696C4180-C60A-43EE-B0A5-7966186560E5}" destId="{E4B17A30-4E77-4422-B9AA-E70D8F2AC482}" srcOrd="0" destOrd="0" presId="urn:microsoft.com/office/officeart/2005/8/layout/vList2"/>
    <dgm:cxn modelId="{0F94938C-BDF9-415C-B485-79BB84E983F7}" srcId="{BB3F88BE-B1B7-45A5-8DE1-68F185EE8F55}" destId="{C1C2DC21-ECE0-49A4-BE9D-1AD99B3DF536}" srcOrd="0" destOrd="0" parTransId="{BFE1BAF3-0307-4AFE-BAA5-7760398D9E11}" sibTransId="{A21C8B25-8CB8-48FA-A55D-96A31BBD67B4}"/>
    <dgm:cxn modelId="{64B35990-B641-4CFB-93C5-B9CF9A900CAE}" type="presOf" srcId="{CFC46454-9663-4834-B54D-D7BFBEBF6E7E}" destId="{E4B17A30-4E77-4422-B9AA-E70D8F2AC482}" srcOrd="0" destOrd="5" presId="urn:microsoft.com/office/officeart/2005/8/layout/vList2"/>
    <dgm:cxn modelId="{5B741896-F7DA-4CAF-ADD0-5241B4CE620F}" srcId="{C1C2DC21-ECE0-49A4-BE9D-1AD99B3DF536}" destId="{CFC46454-9663-4834-B54D-D7BFBEBF6E7E}" srcOrd="5" destOrd="0" parTransId="{AE3AC06C-968B-4D1C-9B5C-016AA8D33272}" sibTransId="{B650BB7A-0E37-4586-9546-61227074F954}"/>
    <dgm:cxn modelId="{ABF92BC2-FC09-4677-8861-58CACF952D31}" type="presOf" srcId="{BB3F88BE-B1B7-45A5-8DE1-68F185EE8F55}" destId="{60D474E3-7507-4675-99EE-3EA31600A4E9}" srcOrd="0" destOrd="0" presId="urn:microsoft.com/office/officeart/2005/8/layout/vList2"/>
    <dgm:cxn modelId="{E69688E9-B323-4512-9CC8-545D60EFEB4A}" srcId="{C1C2DC21-ECE0-49A4-BE9D-1AD99B3DF536}" destId="{D572F67D-50F9-457E-AB4B-71C93EC5051E}" srcOrd="1" destOrd="0" parTransId="{A453A781-C53F-4FB6-817B-3121D64A24A1}" sibTransId="{734C263C-623A-4C95-848C-C2EAE8FD4278}"/>
    <dgm:cxn modelId="{B9E3A0EF-C6D8-4D68-B378-4582A3FB45B5}" type="presOf" srcId="{DFC88270-F286-4873-B3AE-782631CB09FC}" destId="{E4B17A30-4E77-4422-B9AA-E70D8F2AC482}" srcOrd="0" destOrd="2" presId="urn:microsoft.com/office/officeart/2005/8/layout/vList2"/>
    <dgm:cxn modelId="{7B604EF5-0CA6-4EDF-9A1F-241D7F23DA6B}" type="presOf" srcId="{D572F67D-50F9-457E-AB4B-71C93EC5051E}" destId="{E4B17A30-4E77-4422-B9AA-E70D8F2AC482}" srcOrd="0" destOrd="1" presId="urn:microsoft.com/office/officeart/2005/8/layout/vList2"/>
    <dgm:cxn modelId="{7A1BD1F8-57DC-4AF4-BACF-B4920A4FF629}" type="presOf" srcId="{CD8D3B8F-49F5-4DE6-84BD-6E0269F2A769}" destId="{E4B17A30-4E77-4422-B9AA-E70D8F2AC482}" srcOrd="0" destOrd="3" presId="urn:microsoft.com/office/officeart/2005/8/layout/vList2"/>
    <dgm:cxn modelId="{8A2D7B6C-6BF2-4C7B-A6DC-7AA90935B23A}" type="presParOf" srcId="{60D474E3-7507-4675-99EE-3EA31600A4E9}" destId="{37EBF7F1-F5EA-46B1-80EB-C617C550FFF9}" srcOrd="0" destOrd="0" presId="urn:microsoft.com/office/officeart/2005/8/layout/vList2"/>
    <dgm:cxn modelId="{6CC9B8D7-D928-43B1-B709-90DC8445647D}" type="presParOf" srcId="{60D474E3-7507-4675-99EE-3EA31600A4E9}" destId="{E4B17A30-4E77-4422-B9AA-E70D8F2AC48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F90BE-4AE4-4DD8-B07D-A648FE49499E}">
      <dsp:nvSpPr>
        <dsp:cNvPr id="0" name=""/>
        <dsp:cNvSpPr/>
      </dsp:nvSpPr>
      <dsp:spPr>
        <a:xfrm>
          <a:off x="-320847" y="9508"/>
          <a:ext cx="5616593" cy="703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71B50F-7FF6-4E10-AF55-D1F337FD341F}">
      <dsp:nvSpPr>
        <dsp:cNvPr id="0" name=""/>
        <dsp:cNvSpPr/>
      </dsp:nvSpPr>
      <dsp:spPr>
        <a:xfrm>
          <a:off x="-108014" y="167814"/>
          <a:ext cx="386969" cy="3869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25A640-9A2E-4346-B25E-2AB0E4725388}">
      <dsp:nvSpPr>
        <dsp:cNvPr id="0" name=""/>
        <dsp:cNvSpPr/>
      </dsp:nvSpPr>
      <dsp:spPr>
        <a:xfrm>
          <a:off x="491787" y="9508"/>
          <a:ext cx="4802367" cy="70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62" tIns="74462" rIns="74462" bIns="74462" numCol="1" spcCol="1270" anchor="ctr" anchorCtr="0">
          <a:noAutofit/>
        </a:bodyPr>
        <a:lstStyle/>
        <a:p>
          <a:pPr marL="0" lvl="0" indent="0" algn="l" defTabSz="755650">
            <a:lnSpc>
              <a:spcPct val="100000"/>
            </a:lnSpc>
            <a:spcBef>
              <a:spcPct val="0"/>
            </a:spcBef>
            <a:spcAft>
              <a:spcPct val="35000"/>
            </a:spcAft>
            <a:buNone/>
          </a:pPr>
          <a:r>
            <a:rPr lang="en-US" sz="1700" b="1" i="0" kern="1200"/>
            <a:t>Data Sources:</a:t>
          </a:r>
          <a:r>
            <a:rPr lang="en-US" sz="1700" b="0" i="0" kern="1200"/>
            <a:t> Store Sensors, Customer Transactions, Customer Feedback.</a:t>
          </a:r>
          <a:endParaRPr lang="en-US" sz="1700" kern="1200"/>
        </a:p>
      </dsp:txBody>
      <dsp:txXfrm>
        <a:off x="491787" y="9508"/>
        <a:ext cx="4802367" cy="703580"/>
      </dsp:txXfrm>
    </dsp:sp>
    <dsp:sp modelId="{E5302C86-C5E4-4C16-B295-59097364F6FC}">
      <dsp:nvSpPr>
        <dsp:cNvPr id="0" name=""/>
        <dsp:cNvSpPr/>
      </dsp:nvSpPr>
      <dsp:spPr>
        <a:xfrm>
          <a:off x="-320847" y="902352"/>
          <a:ext cx="5616593" cy="703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79926D-619D-4020-84DB-84DE76DEB0DC}">
      <dsp:nvSpPr>
        <dsp:cNvPr id="0" name=""/>
        <dsp:cNvSpPr/>
      </dsp:nvSpPr>
      <dsp:spPr>
        <a:xfrm>
          <a:off x="-108014" y="1047290"/>
          <a:ext cx="386969" cy="3869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65BB74-B419-4559-9C23-445645251B40}">
      <dsp:nvSpPr>
        <dsp:cNvPr id="0" name=""/>
        <dsp:cNvSpPr/>
      </dsp:nvSpPr>
      <dsp:spPr>
        <a:xfrm>
          <a:off x="491787" y="888984"/>
          <a:ext cx="2527466" cy="70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62" tIns="74462" rIns="74462" bIns="74462" numCol="1" spcCol="1270" anchor="ctr" anchorCtr="0">
          <a:noAutofit/>
        </a:bodyPr>
        <a:lstStyle/>
        <a:p>
          <a:pPr marL="0" lvl="0" indent="0" algn="l" defTabSz="755650">
            <a:lnSpc>
              <a:spcPct val="100000"/>
            </a:lnSpc>
            <a:spcBef>
              <a:spcPct val="0"/>
            </a:spcBef>
            <a:spcAft>
              <a:spcPct val="35000"/>
            </a:spcAft>
            <a:buNone/>
          </a:pPr>
          <a:r>
            <a:rPr lang="en-US" sz="1700" b="1" i="0" kern="1200"/>
            <a:t>Data Types:</a:t>
          </a:r>
          <a:endParaRPr lang="en-US" sz="1700" kern="1200"/>
        </a:p>
      </dsp:txBody>
      <dsp:txXfrm>
        <a:off x="491787" y="888984"/>
        <a:ext cx="2527466" cy="703580"/>
      </dsp:txXfrm>
    </dsp:sp>
    <dsp:sp modelId="{B4C25486-7227-4355-940C-A6408A647D2C}">
      <dsp:nvSpPr>
        <dsp:cNvPr id="0" name=""/>
        <dsp:cNvSpPr/>
      </dsp:nvSpPr>
      <dsp:spPr>
        <a:xfrm>
          <a:off x="1649457" y="902352"/>
          <a:ext cx="3561471" cy="70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62" tIns="74462" rIns="74462" bIns="74462" numCol="1" spcCol="1270" anchor="ctr" anchorCtr="0">
          <a:noAutofit/>
        </a:bodyPr>
        <a:lstStyle/>
        <a:p>
          <a:pPr marL="0" lvl="0" indent="0" algn="l" defTabSz="488950">
            <a:lnSpc>
              <a:spcPct val="100000"/>
            </a:lnSpc>
            <a:spcBef>
              <a:spcPct val="0"/>
            </a:spcBef>
            <a:spcAft>
              <a:spcPct val="35000"/>
            </a:spcAft>
            <a:buNone/>
          </a:pPr>
          <a:r>
            <a:rPr lang="en-US" sz="1100" b="1" i="0" kern="1200" dirty="0"/>
            <a:t>Numerical: </a:t>
          </a:r>
          <a:r>
            <a:rPr lang="en-US" sz="1100" b="0" i="0" kern="1200" dirty="0"/>
            <a:t>Number of Purchases, Time Since Last Purchase, Item Count.</a:t>
          </a:r>
          <a:endParaRPr lang="en-US" sz="1100" kern="1200" dirty="0"/>
        </a:p>
        <a:p>
          <a:pPr marL="0" lvl="0" indent="0" algn="l" defTabSz="488950">
            <a:lnSpc>
              <a:spcPct val="100000"/>
            </a:lnSpc>
            <a:spcBef>
              <a:spcPct val="0"/>
            </a:spcBef>
            <a:spcAft>
              <a:spcPct val="35000"/>
            </a:spcAft>
            <a:buNone/>
          </a:pPr>
          <a:r>
            <a:rPr lang="en-US" sz="1100" b="1" i="0" kern="1200" dirty="0"/>
            <a:t>Categorical: </a:t>
          </a:r>
          <a:r>
            <a:rPr lang="en-US" sz="1100" b="0" i="0" kern="1200" dirty="0"/>
            <a:t>Customer Satisfaction (“satisfied”," "neutral," "dissatisfied"), Payment Status (Success/Failure).</a:t>
          </a:r>
          <a:endParaRPr lang="en-US" sz="1100" kern="1200" dirty="0"/>
        </a:p>
      </dsp:txBody>
      <dsp:txXfrm>
        <a:off x="1649457" y="902352"/>
        <a:ext cx="3561471" cy="703580"/>
      </dsp:txXfrm>
    </dsp:sp>
    <dsp:sp modelId="{89FB8A34-A3ED-49FB-84FA-5279D04BB048}">
      <dsp:nvSpPr>
        <dsp:cNvPr id="0" name=""/>
        <dsp:cNvSpPr/>
      </dsp:nvSpPr>
      <dsp:spPr>
        <a:xfrm>
          <a:off x="-320847" y="1768460"/>
          <a:ext cx="5616593" cy="703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51379-AEA4-47F3-BDC5-BA03306B49BF}">
      <dsp:nvSpPr>
        <dsp:cNvPr id="0" name=""/>
        <dsp:cNvSpPr/>
      </dsp:nvSpPr>
      <dsp:spPr>
        <a:xfrm>
          <a:off x="-108014" y="1926765"/>
          <a:ext cx="386969" cy="3869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5E065-9DC4-4F1E-852E-90F008CB6F6B}">
      <dsp:nvSpPr>
        <dsp:cNvPr id="0" name=""/>
        <dsp:cNvSpPr/>
      </dsp:nvSpPr>
      <dsp:spPr>
        <a:xfrm>
          <a:off x="491787" y="1768460"/>
          <a:ext cx="4802367" cy="70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62" tIns="74462" rIns="74462" bIns="74462" numCol="1" spcCol="1270" anchor="ctr" anchorCtr="0">
          <a:noAutofit/>
        </a:bodyPr>
        <a:lstStyle/>
        <a:p>
          <a:pPr marL="0" lvl="0" indent="0" algn="l" defTabSz="755650">
            <a:lnSpc>
              <a:spcPct val="100000"/>
            </a:lnSpc>
            <a:spcBef>
              <a:spcPct val="0"/>
            </a:spcBef>
            <a:spcAft>
              <a:spcPct val="35000"/>
            </a:spcAft>
            <a:buNone/>
          </a:pPr>
          <a:r>
            <a:rPr lang="en-US" sz="1700" b="1" i="0" kern="1200" dirty="0"/>
            <a:t>Independent Variables:</a:t>
          </a:r>
          <a:r>
            <a:rPr lang="en-US" sz="1700" b="0" i="0" kern="1200" dirty="0"/>
            <a:t>  Number of Purchases, Time since Last Purchase</a:t>
          </a:r>
          <a:r>
            <a:rPr lang="en-US" sz="1700" kern="1200" dirty="0"/>
            <a:t>, Item Count.</a:t>
          </a:r>
        </a:p>
      </dsp:txBody>
      <dsp:txXfrm>
        <a:off x="491787" y="1768460"/>
        <a:ext cx="4802367" cy="703580"/>
      </dsp:txXfrm>
    </dsp:sp>
    <dsp:sp modelId="{12EF0BB7-88A2-4FE0-AFCD-39D451A36FDE}">
      <dsp:nvSpPr>
        <dsp:cNvPr id="0" name=""/>
        <dsp:cNvSpPr/>
      </dsp:nvSpPr>
      <dsp:spPr>
        <a:xfrm>
          <a:off x="-320847" y="2647935"/>
          <a:ext cx="5616593" cy="703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182FB7-F7E4-4634-8D09-9289701DEEC6}">
      <dsp:nvSpPr>
        <dsp:cNvPr id="0" name=""/>
        <dsp:cNvSpPr/>
      </dsp:nvSpPr>
      <dsp:spPr>
        <a:xfrm>
          <a:off x="-108014" y="2806241"/>
          <a:ext cx="386969" cy="3869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C4CA53-2D5F-4536-9C41-CF4CE7D7C1AE}">
      <dsp:nvSpPr>
        <dsp:cNvPr id="0" name=""/>
        <dsp:cNvSpPr/>
      </dsp:nvSpPr>
      <dsp:spPr>
        <a:xfrm>
          <a:off x="491787" y="2647935"/>
          <a:ext cx="4802367" cy="70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62" tIns="74462" rIns="74462" bIns="74462" numCol="1" spcCol="1270" anchor="ctr" anchorCtr="0">
          <a:noAutofit/>
        </a:bodyPr>
        <a:lstStyle/>
        <a:p>
          <a:pPr marL="0" lvl="0" indent="0" algn="l" defTabSz="755650">
            <a:lnSpc>
              <a:spcPct val="100000"/>
            </a:lnSpc>
            <a:spcBef>
              <a:spcPct val="0"/>
            </a:spcBef>
            <a:spcAft>
              <a:spcPct val="35000"/>
            </a:spcAft>
            <a:buNone/>
          </a:pPr>
          <a:r>
            <a:rPr lang="en-US" sz="1700" b="1" i="0" kern="1200" dirty="0"/>
            <a:t>Dependent Variables:</a:t>
          </a:r>
          <a:r>
            <a:rPr lang="en-US" sz="1700" b="0" i="0" kern="1200" dirty="0"/>
            <a:t> Payment Status (Success/Failure), Customer Satisfaction.</a:t>
          </a:r>
          <a:endParaRPr lang="en-US" sz="1700" kern="1200" dirty="0"/>
        </a:p>
      </dsp:txBody>
      <dsp:txXfrm>
        <a:off x="491787" y="2647935"/>
        <a:ext cx="4802367" cy="703580"/>
      </dsp:txXfrm>
    </dsp:sp>
    <dsp:sp modelId="{BF2191B1-C3FA-4B50-9947-B4A7C5F3A328}">
      <dsp:nvSpPr>
        <dsp:cNvPr id="0" name=""/>
        <dsp:cNvSpPr/>
      </dsp:nvSpPr>
      <dsp:spPr>
        <a:xfrm>
          <a:off x="-320847" y="3527411"/>
          <a:ext cx="5616593" cy="703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65B5CC-9D12-4583-AE99-E4F6C2698FAA}">
      <dsp:nvSpPr>
        <dsp:cNvPr id="0" name=""/>
        <dsp:cNvSpPr/>
      </dsp:nvSpPr>
      <dsp:spPr>
        <a:xfrm>
          <a:off x="-108014" y="3685717"/>
          <a:ext cx="386969" cy="3869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458E1-EE1E-4BC4-A666-57196B7C130C}">
      <dsp:nvSpPr>
        <dsp:cNvPr id="0" name=""/>
        <dsp:cNvSpPr/>
      </dsp:nvSpPr>
      <dsp:spPr>
        <a:xfrm>
          <a:off x="491787" y="3527411"/>
          <a:ext cx="4802367" cy="703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62" tIns="74462" rIns="74462" bIns="74462" numCol="1" spcCol="1270" anchor="ctr" anchorCtr="0">
          <a:noAutofit/>
        </a:bodyPr>
        <a:lstStyle/>
        <a:p>
          <a:pPr marL="0" lvl="0" indent="0" algn="l" defTabSz="755650">
            <a:lnSpc>
              <a:spcPct val="100000"/>
            </a:lnSpc>
            <a:spcBef>
              <a:spcPct val="0"/>
            </a:spcBef>
            <a:spcAft>
              <a:spcPct val="35000"/>
            </a:spcAft>
            <a:buNone/>
          </a:pPr>
          <a:r>
            <a:rPr lang="en-US" sz="1700" b="1" i="0" kern="1200" dirty="0"/>
            <a:t>Important Data Fields:</a:t>
          </a:r>
          <a:r>
            <a:rPr lang="en-US" sz="1700" b="0" i="0" kern="1200" dirty="0"/>
            <a:t> Numbers, Strings.</a:t>
          </a:r>
          <a:endParaRPr lang="en-US" sz="1700" kern="1200" dirty="0"/>
        </a:p>
      </dsp:txBody>
      <dsp:txXfrm>
        <a:off x="491787" y="3527411"/>
        <a:ext cx="4802367" cy="703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BF7F1-F5EA-46B1-80EB-C617C550FFF9}">
      <dsp:nvSpPr>
        <dsp:cNvPr id="0" name=""/>
        <dsp:cNvSpPr/>
      </dsp:nvSpPr>
      <dsp:spPr>
        <a:xfrm>
          <a:off x="0" y="93338"/>
          <a:ext cx="8243996" cy="45571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References</a:t>
          </a:r>
          <a:endParaRPr lang="en-US" sz="1900" kern="1200"/>
        </a:p>
      </dsp:txBody>
      <dsp:txXfrm>
        <a:off x="22246" y="115584"/>
        <a:ext cx="8199504" cy="411223"/>
      </dsp:txXfrm>
    </dsp:sp>
    <dsp:sp modelId="{E4B17A30-4E77-4422-B9AA-E70D8F2AC482}">
      <dsp:nvSpPr>
        <dsp:cNvPr id="0" name=""/>
        <dsp:cNvSpPr/>
      </dsp:nvSpPr>
      <dsp:spPr>
        <a:xfrm>
          <a:off x="0" y="549053"/>
          <a:ext cx="8243996" cy="3461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74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Bentalha, B. &amp; Hmioui, A. </a:t>
          </a:r>
          <a:r>
            <a:rPr lang="en-US" sz="1500" i="1" kern="1200"/>
            <a:t>Innovations in Smart Cities Applications Volume 5: The Proceedings of the 6th International Conference on Smart City Applications.</a:t>
          </a:r>
          <a:r>
            <a:rPr lang="en-US" sz="1500" kern="1200"/>
            <a:t> (2022). 393. https://doi.org/10.1007/978-3-030-94191-8</a:t>
          </a:r>
        </a:p>
        <a:p>
          <a:pPr marL="114300" lvl="1" indent="-114300" algn="l" defTabSz="666750">
            <a:lnSpc>
              <a:spcPct val="90000"/>
            </a:lnSpc>
            <a:spcBef>
              <a:spcPct val="0"/>
            </a:spcBef>
            <a:spcAft>
              <a:spcPct val="20000"/>
            </a:spcAft>
            <a:buChar char="•"/>
          </a:pPr>
          <a:r>
            <a:rPr lang="en-US" sz="1500" kern="1200"/>
            <a:t>Barry, L. (2024, abril 4). </a:t>
          </a:r>
          <a:r>
            <a:rPr lang="en-US" sz="1500" i="1" kern="1200"/>
            <a:t>Amazon shuts down its Just Walk Out program because the AI is faulty. </a:t>
          </a:r>
          <a:r>
            <a:rPr lang="en-US" sz="1500" kern="1200"/>
            <a:t>WBBM NewsRadio. https://www.audacy.com/wbbm780/news/national/why-did-amazon-just-shut-down-its-just-walk-out-program</a:t>
          </a:r>
        </a:p>
        <a:p>
          <a:pPr marL="114300" lvl="1" indent="-114300" algn="l" defTabSz="666750">
            <a:lnSpc>
              <a:spcPct val="90000"/>
            </a:lnSpc>
            <a:spcBef>
              <a:spcPct val="0"/>
            </a:spcBef>
            <a:spcAft>
              <a:spcPct val="20000"/>
            </a:spcAft>
            <a:buChar char="•"/>
          </a:pPr>
          <a:r>
            <a:rPr lang="en-US" sz="1500" kern="1200" dirty="0"/>
            <a:t>Consumer and Retail Group https://alvarezandmarsal-crg.com/wp-content/uploads/2022/08/Just-Walk-Out-Alvarez-and-Marsal-Consumer-Retail-Group.pdf</a:t>
          </a:r>
        </a:p>
        <a:p>
          <a:pPr marL="114300" lvl="1" indent="-114300" algn="l" defTabSz="666750">
            <a:lnSpc>
              <a:spcPct val="90000"/>
            </a:lnSpc>
            <a:spcBef>
              <a:spcPct val="0"/>
            </a:spcBef>
            <a:spcAft>
              <a:spcPct val="20000"/>
            </a:spcAft>
            <a:buChar char="•"/>
          </a:pPr>
          <a:r>
            <a:rPr lang="en-US" sz="1500" kern="1200"/>
            <a:t>Herrera, A. (2024, March 1). </a:t>
          </a:r>
          <a:r>
            <a:rPr lang="en-US" sz="1500" i="1" kern="1200"/>
            <a:t>No Lines or Registers: How Does Just Walk Out Technology Work?</a:t>
          </a:r>
          <a:r>
            <a:rPr lang="en-US" sz="1500" kern="1200"/>
            <a:t> Fit Small Business. https://fitsmallbusiness.com/just-walk-out-technology/</a:t>
          </a:r>
        </a:p>
        <a:p>
          <a:pPr marL="114300" lvl="1" indent="-114300" algn="l" defTabSz="666750">
            <a:lnSpc>
              <a:spcPct val="90000"/>
            </a:lnSpc>
            <a:spcBef>
              <a:spcPct val="0"/>
            </a:spcBef>
            <a:spcAft>
              <a:spcPct val="20000"/>
            </a:spcAft>
            <a:buChar char="•"/>
          </a:pPr>
          <a:r>
            <a:rPr lang="es-CO" sz="1500" kern="1200"/>
            <a:t>Olson, https://www.bloomberg.com/opinion/articles/2024-04-03/the-humans-behind-amazon-s-just-walk-out-technology-are-all-over-ai</a:t>
          </a:r>
          <a:endParaRPr lang="en-US" sz="1500" kern="1200"/>
        </a:p>
        <a:p>
          <a:pPr marL="114300" lvl="1" indent="-114300" algn="l" defTabSz="666750">
            <a:lnSpc>
              <a:spcPct val="90000"/>
            </a:lnSpc>
            <a:spcBef>
              <a:spcPct val="0"/>
            </a:spcBef>
            <a:spcAft>
              <a:spcPct val="20000"/>
            </a:spcAft>
            <a:buChar char="•"/>
          </a:pPr>
          <a:r>
            <a:rPr lang="es-CO" sz="1500" kern="1200"/>
            <a:t>Kumar, D. (2024, abril 17). </a:t>
          </a:r>
          <a:r>
            <a:rPr lang="en-US" sz="1500" i="1" kern="1200"/>
            <a:t>An update on Amazon's plans for Just Walk Out and checkout-free technology.</a:t>
          </a:r>
          <a:r>
            <a:rPr lang="en-US" sz="1500" kern="1200"/>
            <a:t> Amazon. https://www.aboutamazon.com/news/retail/amazon-just-walk-out-dash-cart-grocery-shopping-checkout-stores </a:t>
          </a:r>
        </a:p>
      </dsp:txBody>
      <dsp:txXfrm>
        <a:off x="0" y="549053"/>
        <a:ext cx="8243996" cy="34610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23fccdf63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23fccdf6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884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d23fccdf63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d23fccdf6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782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23fccdf6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d23fccdf6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23fccdf6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23fccdf6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23fccdf6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23fccdf6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d23fccdf6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d23fccdf6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770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d23fccdf6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d23fccdf6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23fccdf6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23fccdf6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d23fccdf63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d23fccdf6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23fccdf63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23fccdf6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5329570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7283200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5502732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40164020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4310132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8887959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2888156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46078850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87221556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34835301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1291509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42132625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extLst>
      <p:ext uri="{BB962C8B-B14F-4D97-AF65-F5344CB8AC3E}">
        <p14:creationId xmlns:p14="http://schemas.microsoft.com/office/powerpoint/2010/main" val="2830437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7336286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7844954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34429316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4771190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762173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23605054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9509701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9/7/2024</a:t>
            </a:fld>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s" smtClean="0"/>
              <a:t>‹#›</a:t>
            </a:fld>
            <a:endParaRPr lang="es"/>
          </a:p>
        </p:txBody>
      </p:sp>
    </p:spTree>
    <p:extLst>
      <p:ext uri="{BB962C8B-B14F-4D97-AF65-F5344CB8AC3E}">
        <p14:creationId xmlns:p14="http://schemas.microsoft.com/office/powerpoint/2010/main" val="10472609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gif"/><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gif"/><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63"/>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EF08599-3FED-4288-A20D-E7BCAC3B8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mazon uses RFID to make clothes shopping checkout-free">
            <a:extLst>
              <a:ext uri="{FF2B5EF4-FFF2-40B4-BE49-F238E27FC236}">
                <a16:creationId xmlns:a16="http://schemas.microsoft.com/office/drawing/2014/main" id="{7E2FFDF6-4A19-AF1D-827A-66B943A3E2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2208" r="9091" b="118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33" name="Freeform 13">
            <a:extLst>
              <a:ext uri="{FF2B5EF4-FFF2-40B4-BE49-F238E27FC236}">
                <a16:creationId xmlns:a16="http://schemas.microsoft.com/office/drawing/2014/main" id="{C884A6B2-90E9-4BDB-8503-71AC02D3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699" y="-12699"/>
            <a:ext cx="5505449" cy="5162549"/>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40600" h="6883400">
                <a:moveTo>
                  <a:pt x="5427133" y="8466"/>
                </a:moveTo>
                <a:lnTo>
                  <a:pt x="4783666" y="2573866"/>
                </a:lnTo>
                <a:lnTo>
                  <a:pt x="7340600" y="6874933"/>
                </a:lnTo>
                <a:lnTo>
                  <a:pt x="0" y="6883400"/>
                </a:lnTo>
                <a:lnTo>
                  <a:pt x="8466" y="0"/>
                </a:lnTo>
                <a:lnTo>
                  <a:pt x="5427133"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Google Shape;64;p13"/>
          <p:cNvSpPr txBox="1">
            <a:spLocks noGrp="1"/>
          </p:cNvSpPr>
          <p:nvPr>
            <p:ph type="ctrTitle"/>
          </p:nvPr>
        </p:nvSpPr>
        <p:spPr>
          <a:xfrm>
            <a:off x="514350" y="1225550"/>
            <a:ext cx="3060699" cy="2482851"/>
          </a:xfrm>
          <a:prstGeom prst="rect">
            <a:avLst/>
          </a:prstGeom>
        </p:spPr>
        <p:txBody>
          <a:bodyPr spcFirstLastPara="1" lIns="91425" tIns="91425" rIns="91425" bIns="91425" anchorCtr="0">
            <a:normAutofit/>
          </a:bodyPr>
          <a:lstStyle/>
          <a:p>
            <a:pPr lvl="0" algn="l">
              <a:spcBef>
                <a:spcPts val="800"/>
              </a:spcBef>
            </a:pPr>
            <a:r>
              <a:rPr lang="en-US" dirty="0">
                <a:solidFill>
                  <a:schemeClr val="bg1"/>
                </a:solidFill>
              </a:rPr>
              <a:t>Just Walk Out Technology</a:t>
            </a:r>
            <a:endParaRPr lang="en-US" sz="4100" b="1" dirty="0">
              <a:solidFill>
                <a:schemeClr val="bg1"/>
              </a:solidFill>
              <a:latin typeface="Roboto"/>
              <a:ea typeface="Roboto"/>
              <a:cs typeface="Roboto"/>
              <a:sym typeface="Roboto"/>
            </a:endParaRPr>
          </a:p>
        </p:txBody>
      </p:sp>
      <p:sp>
        <p:nvSpPr>
          <p:cNvPr id="65" name="Google Shape;65;p13"/>
          <p:cNvSpPr txBox="1">
            <a:spLocks noGrp="1"/>
          </p:cNvSpPr>
          <p:nvPr>
            <p:ph type="subTitle" idx="1"/>
          </p:nvPr>
        </p:nvSpPr>
        <p:spPr>
          <a:xfrm>
            <a:off x="514350" y="3708400"/>
            <a:ext cx="3060699" cy="704849"/>
          </a:xfrm>
          <a:prstGeom prst="rect">
            <a:avLst/>
          </a:prstGeom>
        </p:spPr>
        <p:txBody>
          <a:bodyPr spcFirstLastPara="1" lIns="91425" tIns="91425" rIns="91425" bIns="91425" anchorCtr="0">
            <a:normAutofit fontScale="25000" lnSpcReduction="20000"/>
          </a:bodyPr>
          <a:lstStyle/>
          <a:p>
            <a:pPr marL="0" lvl="0" indent="0" algn="l" rtl="0">
              <a:lnSpc>
                <a:spcPct val="90000"/>
              </a:lnSpc>
              <a:spcBef>
                <a:spcPts val="1500"/>
              </a:spcBef>
              <a:spcAft>
                <a:spcPts val="0"/>
              </a:spcAft>
              <a:buSzPts val="770"/>
              <a:buNone/>
            </a:pPr>
            <a:r>
              <a:rPr lang="en-US" sz="6400" b="1" dirty="0">
                <a:solidFill>
                  <a:schemeClr val="bg1"/>
                </a:solidFill>
              </a:rPr>
              <a:t>Carolina Aldana</a:t>
            </a:r>
          </a:p>
          <a:p>
            <a:pPr marL="0" lvl="0" indent="0" algn="l" rtl="0">
              <a:lnSpc>
                <a:spcPct val="90000"/>
              </a:lnSpc>
              <a:spcBef>
                <a:spcPts val="1500"/>
              </a:spcBef>
              <a:spcAft>
                <a:spcPts val="0"/>
              </a:spcAft>
              <a:buSzPts val="770"/>
              <a:buNone/>
            </a:pPr>
            <a:r>
              <a:rPr lang="en-US" sz="6400" b="1" dirty="0">
                <a:solidFill>
                  <a:schemeClr val="bg1"/>
                </a:solidFill>
              </a:rPr>
              <a:t>Machine Learning</a:t>
            </a:r>
          </a:p>
          <a:p>
            <a:pPr marL="0" lvl="0" indent="0" algn="l" rtl="0">
              <a:lnSpc>
                <a:spcPct val="90000"/>
              </a:lnSpc>
              <a:spcBef>
                <a:spcPts val="800"/>
              </a:spcBef>
              <a:spcAft>
                <a:spcPts val="0"/>
              </a:spcAft>
              <a:buSzPts val="770"/>
              <a:buNone/>
            </a:pPr>
            <a:endParaRPr lang="en-US" sz="500" dirty="0">
              <a:solidFill>
                <a:schemeClr val="bg1"/>
              </a:solidFill>
            </a:endParaRPr>
          </a:p>
        </p:txBody>
      </p:sp>
      <p:grpSp>
        <p:nvGrpSpPr>
          <p:cNvPr id="1035" name="Group 1034">
            <a:extLst>
              <a:ext uri="{FF2B5EF4-FFF2-40B4-BE49-F238E27FC236}">
                <a16:creationId xmlns:a16="http://schemas.microsoft.com/office/drawing/2014/main" id="{E9046BC8-D404-4E7D-9202-A07F3FDD38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48076" y="-3572"/>
            <a:ext cx="3761187" cy="5147072"/>
            <a:chOff x="2928938" y="-4763"/>
            <a:chExt cx="5014912" cy="6862763"/>
          </a:xfrm>
        </p:grpSpPr>
        <p:sp>
          <p:nvSpPr>
            <p:cNvPr id="1036" name="Freeform 6">
              <a:extLst>
                <a:ext uri="{FF2B5EF4-FFF2-40B4-BE49-F238E27FC236}">
                  <a16:creationId xmlns:a16="http://schemas.microsoft.com/office/drawing/2014/main" id="{4C202215-4C35-450D-9F60-671C8F8DE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037" name="Freeform 7">
              <a:extLst>
                <a:ext uri="{FF2B5EF4-FFF2-40B4-BE49-F238E27FC236}">
                  <a16:creationId xmlns:a16="http://schemas.microsoft.com/office/drawing/2014/main" id="{F1A5BA8A-AEB4-4BCB-B86C-3F6A8E229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038" name="Freeform 9">
              <a:extLst>
                <a:ext uri="{FF2B5EF4-FFF2-40B4-BE49-F238E27FC236}">
                  <a16:creationId xmlns:a16="http://schemas.microsoft.com/office/drawing/2014/main" id="{28AC2443-05F0-41CD-8D4A-63DE144F8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1039" name="Freeform 10">
              <a:extLst>
                <a:ext uri="{FF2B5EF4-FFF2-40B4-BE49-F238E27FC236}">
                  <a16:creationId xmlns:a16="http://schemas.microsoft.com/office/drawing/2014/main" id="{33E32F17-ED99-4969-B4D6-10A987D73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1040" name="Freeform 11">
              <a:extLst>
                <a:ext uri="{FF2B5EF4-FFF2-40B4-BE49-F238E27FC236}">
                  <a16:creationId xmlns:a16="http://schemas.microsoft.com/office/drawing/2014/main" id="{5599A813-8424-4E53-95CA-85BF5470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1041" name="Freeform 12">
              <a:extLst>
                <a:ext uri="{FF2B5EF4-FFF2-40B4-BE49-F238E27FC236}">
                  <a16:creationId xmlns:a16="http://schemas.microsoft.com/office/drawing/2014/main" id="{52431A4F-4662-480B-8AD3-394EACD7E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4"/>
                                        </p:tgtEl>
                                        <p:attrNameLst>
                                          <p:attrName>style.visibility</p:attrName>
                                        </p:attrNameLst>
                                      </p:cBhvr>
                                      <p:to>
                                        <p:strVal val="visible"/>
                                      </p:to>
                                    </p:set>
                                    <p:animEffect transition="in" filter="fade">
                                      <p:cBhvr>
                                        <p:cTn id="7" dur="700"/>
                                        <p:tgtEl>
                                          <p:spTgt spid="6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700"/>
                                        <p:tgtEl>
                                          <p:spTgt spid="6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65">
                                            <p:txEl>
                                              <p:pRg st="1" end="1"/>
                                            </p:txEl>
                                          </p:spTgt>
                                        </p:tgtEl>
                                        <p:attrNameLst>
                                          <p:attrName>style.visibility</p:attrName>
                                        </p:attrNameLst>
                                      </p:cBhvr>
                                      <p:to>
                                        <p:strVal val="visible"/>
                                      </p:to>
                                    </p:set>
                                    <p:animEffect transition="in" filter="fade">
                                      <p:cBhvr>
                                        <p:cTn id="15" dur="700"/>
                                        <p:tgtEl>
                                          <p:spTgt spid="6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66"/>
        <p:cNvGrpSpPr/>
        <p:nvPr/>
      </p:nvGrpSpPr>
      <p:grpSpPr>
        <a:xfrm>
          <a:off x="0" y="0"/>
          <a:ext cx="0" cy="0"/>
          <a:chOff x="0" y="0"/>
          <a:chExt cx="0" cy="0"/>
        </a:xfrm>
      </p:grpSpPr>
      <p:grpSp>
        <p:nvGrpSpPr>
          <p:cNvPr id="203" name="Group 202">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04"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205"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206"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207"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208"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209"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167" name="Google Shape;167;p28"/>
          <p:cNvSpPr txBox="1">
            <a:spLocks noGrp="1"/>
          </p:cNvSpPr>
          <p:nvPr>
            <p:ph type="title"/>
          </p:nvPr>
        </p:nvSpPr>
        <p:spPr>
          <a:xfrm>
            <a:off x="1113233" y="514350"/>
            <a:ext cx="1924934" cy="4153514"/>
          </a:xfrm>
          <a:prstGeom prst="rect">
            <a:avLst/>
          </a:prstGeom>
        </p:spPr>
        <p:txBody>
          <a:bodyPr spcFirstLastPara="1" vert="horz" lIns="91440" tIns="45720" rIns="91440" bIns="45720" rtlCol="0" anchor="ctr" anchorCtr="0">
            <a:normAutofit/>
          </a:bodyPr>
          <a:lstStyle/>
          <a:p>
            <a:pPr marL="0" lvl="0" indent="0" defTabSz="457200">
              <a:spcAft>
                <a:spcPts val="0"/>
              </a:spcAft>
            </a:pPr>
            <a:r>
              <a:rPr lang="en-US" sz="4000"/>
              <a:t>III. Results and Offered Value</a:t>
            </a:r>
          </a:p>
        </p:txBody>
      </p:sp>
      <p:sp>
        <p:nvSpPr>
          <p:cNvPr id="3" name="TextBox 2">
            <a:extLst>
              <a:ext uri="{FF2B5EF4-FFF2-40B4-BE49-F238E27FC236}">
                <a16:creationId xmlns:a16="http://schemas.microsoft.com/office/drawing/2014/main" id="{E4E7D401-2857-1675-A9B3-8C8D3C6607B5}"/>
              </a:ext>
            </a:extLst>
          </p:cNvPr>
          <p:cNvSpPr txBox="1"/>
          <p:nvPr/>
        </p:nvSpPr>
        <p:spPr>
          <a:xfrm>
            <a:off x="3536195" y="459042"/>
            <a:ext cx="5364456" cy="2815100"/>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1">
                  <a:lumMod val="75000"/>
                </a:schemeClr>
              </a:buClr>
              <a:buSzPct val="145000"/>
              <a:buFont typeface="Arial"/>
              <a:buChar char="•"/>
            </a:pPr>
            <a:r>
              <a:rPr lang="en-US" dirty="0"/>
              <a:t>Just Walk Out technology has faced accusations of being deceptive, as it was reportedly supported by a team of 1,000 workers in India. Allegedly, 700 out of every 1,000 'Just Walk Out' transactions were verified by this team.</a:t>
            </a:r>
          </a:p>
          <a:p>
            <a:pPr marL="285750" indent="-285750">
              <a:spcBef>
                <a:spcPct val="20000"/>
              </a:spcBef>
              <a:spcAft>
                <a:spcPts val="600"/>
              </a:spcAft>
              <a:buClr>
                <a:schemeClr val="accent1">
                  <a:lumMod val="75000"/>
                </a:schemeClr>
              </a:buClr>
              <a:buSzPct val="145000"/>
              <a:buFont typeface="Arial"/>
              <a:buChar char="•"/>
            </a:pPr>
            <a:r>
              <a:rPr lang="en-US" dirty="0"/>
              <a:t>An Amazon spokesperson stated that the India-based team only assisted in training the model used for 'Just Walk Out’ (Bloomberg, 2024) </a:t>
            </a:r>
          </a:p>
        </p:txBody>
      </p:sp>
      <p:pic>
        <p:nvPicPr>
          <p:cNvPr id="5" name="Picture 4" descr="A screenshot of a computer&#10;&#10;Description automatically generated">
            <a:extLst>
              <a:ext uri="{FF2B5EF4-FFF2-40B4-BE49-F238E27FC236}">
                <a16:creationId xmlns:a16="http://schemas.microsoft.com/office/drawing/2014/main" id="{7B0A5776-AA6D-4EA9-FF6B-02AA226CF7BE}"/>
              </a:ext>
            </a:extLst>
          </p:cNvPr>
          <p:cNvPicPr>
            <a:picLocks noChangeAspect="1"/>
          </p:cNvPicPr>
          <p:nvPr/>
        </p:nvPicPr>
        <p:blipFill>
          <a:blip r:embed="rId4"/>
          <a:stretch>
            <a:fillRect/>
          </a:stretch>
        </p:blipFill>
        <p:spPr>
          <a:xfrm>
            <a:off x="4241667" y="3414813"/>
            <a:ext cx="3951504" cy="126448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5025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1"/>
          <p:cNvSpPr txBox="1">
            <a:spLocks noGrp="1"/>
          </p:cNvSpPr>
          <p:nvPr>
            <p:ph type="body" idx="1"/>
          </p:nvPr>
        </p:nvSpPr>
        <p:spPr>
          <a:xfrm>
            <a:off x="79550" y="59225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a:t> </a:t>
            </a:r>
            <a:endParaRPr/>
          </a:p>
        </p:txBody>
      </p:sp>
      <p:graphicFrame>
        <p:nvGraphicFramePr>
          <p:cNvPr id="124" name="TextBox 2">
            <a:extLst>
              <a:ext uri="{FF2B5EF4-FFF2-40B4-BE49-F238E27FC236}">
                <a16:creationId xmlns:a16="http://schemas.microsoft.com/office/drawing/2014/main" id="{5F95BA7C-23C8-2126-77A5-E13D3FFF8EEC}"/>
              </a:ext>
            </a:extLst>
          </p:cNvPr>
          <p:cNvGraphicFramePr/>
          <p:nvPr/>
        </p:nvGraphicFramePr>
        <p:xfrm>
          <a:off x="1027134" y="447819"/>
          <a:ext cx="8243996" cy="4103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4563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69"/>
        <p:cNvGrpSpPr/>
        <p:nvPr/>
      </p:nvGrpSpPr>
      <p:grpSpPr>
        <a:xfrm>
          <a:off x="0" y="0"/>
          <a:ext cx="0" cy="0"/>
          <a:chOff x="0" y="0"/>
          <a:chExt cx="0" cy="0"/>
        </a:xfrm>
      </p:grpSpPr>
      <p:grpSp>
        <p:nvGrpSpPr>
          <p:cNvPr id="123" name="Group 122">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24"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25"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26"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27"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28"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29"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useBgFill="1">
        <p:nvSpPr>
          <p:cNvPr id="131" name="Rectangle 130">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17698" y="-9656"/>
            <a:ext cx="1953297" cy="5167646"/>
            <a:chOff x="2199787" y="-12875"/>
            <a:chExt cx="2679011" cy="6890194"/>
          </a:xfrm>
        </p:grpSpPr>
        <p:sp useBgFill="1">
          <p:nvSpPr>
            <p:cNvPr id="134"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5"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70459" y="0"/>
            <a:ext cx="1827609" cy="5143500"/>
            <a:chOff x="1320800" y="0"/>
            <a:chExt cx="2436813" cy="6858001"/>
          </a:xfrm>
        </p:grpSpPr>
        <p:sp>
          <p:nvSpPr>
            <p:cNvPr id="138"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39"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40"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41"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42"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43"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70" name="Google Shape;70;p14"/>
          <p:cNvSpPr txBox="1">
            <a:spLocks noGrp="1"/>
          </p:cNvSpPr>
          <p:nvPr>
            <p:ph type="title"/>
          </p:nvPr>
        </p:nvSpPr>
        <p:spPr>
          <a:xfrm>
            <a:off x="2971799" y="514350"/>
            <a:ext cx="5509418" cy="106044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000" dirty="0">
                <a:solidFill>
                  <a:schemeClr val="tx1"/>
                </a:solidFill>
              </a:rPr>
              <a:t>Content</a:t>
            </a:r>
            <a:endParaRPr lang="en-US" sz="4000">
              <a:solidFill>
                <a:schemeClr val="tx1"/>
              </a:solidFill>
            </a:endParaRPr>
          </a:p>
        </p:txBody>
      </p:sp>
      <p:pic>
        <p:nvPicPr>
          <p:cNvPr id="73" name="Picture 72" descr="A circular pattern with dots and lines&#10;&#10;Description automatically generated">
            <a:extLst>
              <a:ext uri="{FF2B5EF4-FFF2-40B4-BE49-F238E27FC236}">
                <a16:creationId xmlns:a16="http://schemas.microsoft.com/office/drawing/2014/main" id="{8786566B-A15C-B498-43DB-98FD67636738}"/>
              </a:ext>
            </a:extLst>
          </p:cNvPr>
          <p:cNvPicPr>
            <a:picLocks noChangeAspect="1"/>
          </p:cNvPicPr>
          <p:nvPr/>
        </p:nvPicPr>
        <p:blipFill>
          <a:blip r:embed="rId4"/>
          <a:srcRect l="34973" r="34763" b="-1"/>
          <a:stretch/>
        </p:blipFill>
        <p:spPr>
          <a:xfrm>
            <a:off x="20" y="10"/>
            <a:ext cx="2594352" cy="51434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71" name="Google Shape;71;p14"/>
          <p:cNvSpPr txBox="1">
            <a:spLocks noGrp="1"/>
          </p:cNvSpPr>
          <p:nvPr>
            <p:ph type="body" idx="1"/>
          </p:nvPr>
        </p:nvSpPr>
        <p:spPr>
          <a:xfrm>
            <a:off x="2882900" y="1536699"/>
            <a:ext cx="5744367" cy="2806701"/>
          </a:xfrm>
          <a:prstGeom prst="rect">
            <a:avLst/>
          </a:prstGeom>
        </p:spPr>
        <p:txBody>
          <a:bodyPr spcFirstLastPara="1" vert="horz" lIns="91440" tIns="45720" rIns="91440" bIns="45720" rtlCol="0" anchor="ctr" anchorCtr="0">
            <a:normAutofit/>
          </a:bodyPr>
          <a:lstStyle/>
          <a:p>
            <a:pPr marL="457200" lvl="0" indent="-330200" defTabSz="457200">
              <a:spcBef>
                <a:spcPct val="20000"/>
              </a:spcBef>
              <a:spcAft>
                <a:spcPts val="600"/>
              </a:spcAft>
              <a:buSzPct val="145000"/>
              <a:buFont typeface="Arial"/>
              <a:buChar char="•"/>
            </a:pPr>
            <a:r>
              <a:rPr lang="en-US" b="1" dirty="0"/>
              <a:t>I. Business Application</a:t>
            </a:r>
          </a:p>
          <a:p>
            <a:pPr marL="457200" lvl="0" indent="-330200" defTabSz="457200">
              <a:spcBef>
                <a:spcPct val="20000"/>
              </a:spcBef>
              <a:spcAft>
                <a:spcPts val="600"/>
              </a:spcAft>
              <a:buSzPct val="145000"/>
              <a:buFont typeface="Arial"/>
              <a:buChar char="•"/>
            </a:pPr>
            <a:r>
              <a:rPr lang="en-US" b="1" dirty="0"/>
              <a:t>II. Data Set Characteristics</a:t>
            </a:r>
          </a:p>
          <a:p>
            <a:pPr marL="457200" lvl="0" indent="-330200" defTabSz="457200">
              <a:spcBef>
                <a:spcPct val="20000"/>
              </a:spcBef>
              <a:spcAft>
                <a:spcPts val="600"/>
              </a:spcAft>
              <a:buSzPct val="145000"/>
              <a:buFont typeface="Arial"/>
              <a:buChar char="•"/>
            </a:pPr>
            <a:r>
              <a:rPr lang="en-US" b="1" dirty="0"/>
              <a:t>III. Results and Offered Value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grpSp>
        <p:nvGrpSpPr>
          <p:cNvPr id="83" name="Group 8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8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8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8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8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8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8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pic>
        <p:nvPicPr>
          <p:cNvPr id="79" name="Picture 78" descr="3D Hologram from iPad">
            <a:extLst>
              <a:ext uri="{FF2B5EF4-FFF2-40B4-BE49-F238E27FC236}">
                <a16:creationId xmlns:a16="http://schemas.microsoft.com/office/drawing/2014/main" id="{40BDDF8E-6862-467E-DB54-870B9A13C7B5}"/>
              </a:ext>
            </a:extLst>
          </p:cNvPr>
          <p:cNvPicPr>
            <a:picLocks noChangeAspect="1"/>
          </p:cNvPicPr>
          <p:nvPr/>
        </p:nvPicPr>
        <p:blipFill>
          <a:blip r:embed="rId3"/>
          <a:srcRect t="7625" b="8106"/>
          <a:stretch/>
        </p:blipFill>
        <p:spPr>
          <a:xfrm>
            <a:off x="20" y="10"/>
            <a:ext cx="9143980" cy="5143490"/>
          </a:xfrm>
          <a:prstGeom prst="rect">
            <a:avLst/>
          </a:prstGeom>
        </p:spPr>
      </p:pic>
      <p:sp>
        <p:nvSpPr>
          <p:cNvPr id="91" name="Rectangle 90">
            <a:extLst>
              <a:ext uri="{FF2B5EF4-FFF2-40B4-BE49-F238E27FC236}">
                <a16:creationId xmlns:a16="http://schemas.microsoft.com/office/drawing/2014/main" id="{C2A2366C-96BE-4587-BABC-529047265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167" y="2502047"/>
            <a:ext cx="5291527" cy="171460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Google Shape;76;p15"/>
          <p:cNvSpPr txBox="1">
            <a:spLocks noGrp="1"/>
          </p:cNvSpPr>
          <p:nvPr>
            <p:ph type="title"/>
          </p:nvPr>
        </p:nvSpPr>
        <p:spPr>
          <a:xfrm>
            <a:off x="3622638" y="2648709"/>
            <a:ext cx="5004628" cy="1060733"/>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3600" dirty="0">
                <a:solidFill>
                  <a:schemeClr val="tx1"/>
                </a:solidFill>
              </a:rPr>
              <a:t>I. Business Application</a:t>
            </a:r>
          </a:p>
        </p:txBody>
      </p:sp>
      <p:sp>
        <p:nvSpPr>
          <p:cNvPr id="77" name="Google Shape;77;p15"/>
          <p:cNvSpPr txBox="1">
            <a:spLocks noGrp="1"/>
          </p:cNvSpPr>
          <p:nvPr>
            <p:ph type="body" idx="1"/>
          </p:nvPr>
        </p:nvSpPr>
        <p:spPr>
          <a:xfrm>
            <a:off x="3622638" y="3767865"/>
            <a:ext cx="5004629" cy="357651"/>
          </a:xfrm>
          <a:prstGeom prst="rect">
            <a:avLst/>
          </a:prstGeom>
        </p:spPr>
        <p:txBody>
          <a:bodyPr spcFirstLastPara="1" vert="horz" lIns="91440" tIns="45720" rIns="91440" bIns="45720" rtlCol="0" anchor="t" anchorCtr="0">
            <a:normAutofit/>
          </a:bodyPr>
          <a:lstStyle/>
          <a:p>
            <a:pPr marL="0" lvl="0" indent="0" algn="r" defTabSz="457200">
              <a:lnSpc>
                <a:spcPct val="90000"/>
              </a:lnSpc>
              <a:spcBef>
                <a:spcPct val="20000"/>
              </a:spcBef>
              <a:spcAft>
                <a:spcPts val="600"/>
              </a:spcAft>
              <a:buClr>
                <a:schemeClr val="accent1">
                  <a:lumMod val="75000"/>
                </a:schemeClr>
              </a:buClr>
              <a:buSzPct val="145000"/>
              <a:buNone/>
            </a:pPr>
            <a:r>
              <a:rPr lang="en-US" sz="1100">
                <a:solidFill>
                  <a:schemeClr val="tx1"/>
                </a:solidFill>
              </a:rPr>
              <a:t> </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6"/>
                                        </p:tgtEl>
                                        <p:attrNameLst>
                                          <p:attrName>style.visibility</p:attrName>
                                        </p:attrNameLst>
                                      </p:cBhvr>
                                      <p:to>
                                        <p:strVal val="visible"/>
                                      </p:to>
                                    </p:set>
                                    <p:animEffect transition="in" filter="fade">
                                      <p:cBhvr>
                                        <p:cTn id="7" dur="7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grpSp>
        <p:nvGrpSpPr>
          <p:cNvPr id="176" name="Group 175">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77"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78"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79"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80"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81"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82"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184" name="Rectangle 183">
            <a:extLst>
              <a:ext uri="{FF2B5EF4-FFF2-40B4-BE49-F238E27FC236}">
                <a16:creationId xmlns:a16="http://schemas.microsoft.com/office/drawing/2014/main" id="{DE47280D-9DF4-4EC0-870E-F5799F7AD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useBgFill="1">
        <p:nvSpPr>
          <p:cNvPr id="186" name="Freeform 37">
            <a:extLst>
              <a:ext uri="{FF2B5EF4-FFF2-40B4-BE49-F238E27FC236}">
                <a16:creationId xmlns:a16="http://schemas.microsoft.com/office/drawing/2014/main" id="{7ED3A13C-2CCC-4715-A54F-87795E0CE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6004037" cy="5143499"/>
          </a:xfrm>
          <a:custGeom>
            <a:avLst/>
            <a:gdLst>
              <a:gd name="connsiteX0" fmla="*/ 0 w 8005382"/>
              <a:gd name="connsiteY0" fmla="*/ 0 h 6857999"/>
              <a:gd name="connsiteX1" fmla="*/ 7723450 w 8005382"/>
              <a:gd name="connsiteY1" fmla="*/ 0 h 6857999"/>
              <a:gd name="connsiteX2" fmla="*/ 6859850 w 8005382"/>
              <a:gd name="connsiteY2" fmla="*/ 5223932 h 6857999"/>
              <a:gd name="connsiteX3" fmla="*/ 8005382 w 8005382"/>
              <a:gd name="connsiteY3" fmla="*/ 6857999 h 6857999"/>
              <a:gd name="connsiteX4" fmla="*/ 0 w 800538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382" h="6857999">
                <a:moveTo>
                  <a:pt x="0" y="0"/>
                </a:moveTo>
                <a:lnTo>
                  <a:pt x="7723450" y="0"/>
                </a:lnTo>
                <a:lnTo>
                  <a:pt x="6859850" y="5223932"/>
                </a:lnTo>
                <a:lnTo>
                  <a:pt x="8005382" y="6857999"/>
                </a:lnTo>
                <a:lnTo>
                  <a:pt x="0" y="6857999"/>
                </a:lnTo>
                <a:close/>
              </a:path>
            </a:pathLst>
          </a:custGeom>
          <a:ln>
            <a:noFill/>
          </a:ln>
          <a:effectLst/>
        </p:spPr>
        <p:style>
          <a:lnRef idx="1">
            <a:schemeClr val="accent1"/>
          </a:lnRef>
          <a:fillRef idx="1003">
            <a:schemeClr val="lt1"/>
          </a:fillRef>
          <a:effectRef idx="2">
            <a:schemeClr val="accent1"/>
          </a:effectRef>
          <a:fontRef idx="minor">
            <a:schemeClr val="lt1"/>
          </a:fontRef>
        </p:style>
        <p:txBody>
          <a:bodyPr wrap="square" rtlCol="0" anchor="ctr">
            <a:noAutofit/>
          </a:bodyPr>
          <a:lstStyle/>
          <a:p>
            <a:pPr algn="ctr"/>
            <a:endParaRPr lang="en-US"/>
          </a:p>
        </p:txBody>
      </p:sp>
      <p:grpSp>
        <p:nvGrpSpPr>
          <p:cNvPr id="188" name="Group 187">
            <a:extLst>
              <a:ext uri="{FF2B5EF4-FFF2-40B4-BE49-F238E27FC236}">
                <a16:creationId xmlns:a16="http://schemas.microsoft.com/office/drawing/2014/main" id="{FB6C0892-83F6-4C98-B806-06627C7325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07197" y="0"/>
            <a:ext cx="1827609" cy="5143500"/>
            <a:chOff x="1320800" y="0"/>
            <a:chExt cx="2436813" cy="6858001"/>
          </a:xfrm>
        </p:grpSpPr>
        <p:sp>
          <p:nvSpPr>
            <p:cNvPr id="189" name="Freeform 6">
              <a:extLst>
                <a:ext uri="{FF2B5EF4-FFF2-40B4-BE49-F238E27FC236}">
                  <a16:creationId xmlns:a16="http://schemas.microsoft.com/office/drawing/2014/main" id="{76E9889C-BAC7-429B-86C0-2D7736A39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90" name="Freeform 7">
              <a:extLst>
                <a:ext uri="{FF2B5EF4-FFF2-40B4-BE49-F238E27FC236}">
                  <a16:creationId xmlns:a16="http://schemas.microsoft.com/office/drawing/2014/main" id="{B84616D5-1F3D-4B55-BA27-B53B56376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191" name="Freeform 8">
              <a:extLst>
                <a:ext uri="{FF2B5EF4-FFF2-40B4-BE49-F238E27FC236}">
                  <a16:creationId xmlns:a16="http://schemas.microsoft.com/office/drawing/2014/main" id="{D6883E9B-59DA-4777-AC43-55F9164D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192" name="Freeform 9">
              <a:extLst>
                <a:ext uri="{FF2B5EF4-FFF2-40B4-BE49-F238E27FC236}">
                  <a16:creationId xmlns:a16="http://schemas.microsoft.com/office/drawing/2014/main" id="{F5442FF4-005F-4930-92FB-6594E29C4F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93" name="Freeform 10">
              <a:extLst>
                <a:ext uri="{FF2B5EF4-FFF2-40B4-BE49-F238E27FC236}">
                  <a16:creationId xmlns:a16="http://schemas.microsoft.com/office/drawing/2014/main" id="{648BA981-E918-4543-BE19-51E03C5710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94" name="Freeform 11">
              <a:extLst>
                <a:ext uri="{FF2B5EF4-FFF2-40B4-BE49-F238E27FC236}">
                  <a16:creationId xmlns:a16="http://schemas.microsoft.com/office/drawing/2014/main" id="{03A6AFED-BD81-4CCC-AADE-1E8923376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en-US"/>
            </a:p>
          </p:txBody>
        </p:sp>
      </p:grpSp>
      <p:sp>
        <p:nvSpPr>
          <p:cNvPr id="82" name="Google Shape;82;p16"/>
          <p:cNvSpPr txBox="1">
            <a:spLocks noGrp="1"/>
          </p:cNvSpPr>
          <p:nvPr>
            <p:ph type="title"/>
          </p:nvPr>
        </p:nvSpPr>
        <p:spPr>
          <a:xfrm>
            <a:off x="6256432" y="195941"/>
            <a:ext cx="2837464" cy="1214437"/>
          </a:xfrm>
          <a:prstGeom prst="rect">
            <a:avLst/>
          </a:prstGeom>
          <a:effectLst/>
        </p:spPr>
        <p:txBody>
          <a:bodyPr spcFirstLastPara="1" vert="horz" lIns="91440" tIns="45720" rIns="91440" bIns="45720" rtlCol="0" anchor="ctr" anchorCtr="0">
            <a:normAutofit fontScale="90000"/>
          </a:bodyPr>
          <a:lstStyle/>
          <a:p>
            <a:pPr marL="0" lvl="0" indent="0" algn="l" defTabSz="457200">
              <a:spcAft>
                <a:spcPts val="0"/>
              </a:spcAft>
            </a:pPr>
            <a:r>
              <a:rPr lang="en-US" sz="3100" dirty="0">
                <a:solidFill>
                  <a:srgbClr val="000000"/>
                </a:solidFill>
              </a:rPr>
              <a:t>What is Just Walk Out Technology?</a:t>
            </a:r>
          </a:p>
        </p:txBody>
      </p:sp>
      <p:sp>
        <p:nvSpPr>
          <p:cNvPr id="83" name="Google Shape;83;p16"/>
          <p:cNvSpPr txBox="1">
            <a:spLocks noGrp="1"/>
          </p:cNvSpPr>
          <p:nvPr>
            <p:ph type="body" idx="4294967295"/>
          </p:nvPr>
        </p:nvSpPr>
        <p:spPr>
          <a:xfrm>
            <a:off x="5943345" y="1606319"/>
            <a:ext cx="3169086" cy="1415917"/>
          </a:xfrm>
          <a:prstGeom prst="rect">
            <a:avLst/>
          </a:prstGeom>
        </p:spPr>
        <p:txBody>
          <a:bodyPr spcFirstLastPara="1" vert="horz" lIns="91440" tIns="45720" rIns="91440" bIns="45720" rtlCol="0" anchor="ctr" anchorCtr="0">
            <a:normAutofit/>
          </a:bodyPr>
          <a:lstStyle/>
          <a:p>
            <a:pPr marL="457200" lvl="0" indent="-323850" defTabSz="457200">
              <a:spcAft>
                <a:spcPts val="600"/>
              </a:spcAft>
            </a:pPr>
            <a:r>
              <a:rPr lang="en-US" sz="1500" dirty="0"/>
              <a:t>Just Walk Out technology is meant to enhance physical shopping experience with fast, contactless transactions.</a:t>
            </a:r>
          </a:p>
          <a:p>
            <a:pPr marL="457200" lvl="0" indent="-323850" defTabSz="457200">
              <a:spcAft>
                <a:spcPts val="600"/>
              </a:spcAft>
            </a:pPr>
            <a:endParaRPr lang="en-US" sz="1500" dirty="0"/>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12582A48-F409-6653-D9FF-9FB5EFE0B642}"/>
              </a:ext>
            </a:extLst>
          </p:cNvPr>
          <p:cNvPicPr>
            <a:picLocks noChangeAspect="1"/>
          </p:cNvPicPr>
          <p:nvPr/>
        </p:nvPicPr>
        <p:blipFill>
          <a:blip r:embed="rId3"/>
          <a:stretch>
            <a:fillRect/>
          </a:stretch>
        </p:blipFill>
        <p:spPr>
          <a:xfrm>
            <a:off x="187091" y="195941"/>
            <a:ext cx="2434761" cy="1371697"/>
          </a:xfrm>
          <a:prstGeom prst="rect">
            <a:avLst/>
          </a:prstGeom>
        </p:spPr>
      </p:pic>
      <p:pic>
        <p:nvPicPr>
          <p:cNvPr id="11" name="Picture 10" descr="A blurry image of a person in a yellow shirt&#10;&#10;Description automatically generated">
            <a:extLst>
              <a:ext uri="{FF2B5EF4-FFF2-40B4-BE49-F238E27FC236}">
                <a16:creationId xmlns:a16="http://schemas.microsoft.com/office/drawing/2014/main" id="{92D9BC36-22B4-4F61-2411-1FB381E69577}"/>
              </a:ext>
            </a:extLst>
          </p:cNvPr>
          <p:cNvPicPr>
            <a:picLocks noChangeAspect="1"/>
          </p:cNvPicPr>
          <p:nvPr/>
        </p:nvPicPr>
        <p:blipFill>
          <a:blip r:embed="rId4"/>
          <a:stretch>
            <a:fillRect/>
          </a:stretch>
        </p:blipFill>
        <p:spPr>
          <a:xfrm>
            <a:off x="187091" y="1679979"/>
            <a:ext cx="2434763" cy="1371697"/>
          </a:xfrm>
          <a:prstGeom prst="rect">
            <a:avLst/>
          </a:prstGeom>
        </p:spPr>
      </p:pic>
      <p:pic>
        <p:nvPicPr>
          <p:cNvPr id="12" name="Picture 11" descr="A person in a suit holding a bag of food&#10;&#10;Description automatically generated">
            <a:extLst>
              <a:ext uri="{FF2B5EF4-FFF2-40B4-BE49-F238E27FC236}">
                <a16:creationId xmlns:a16="http://schemas.microsoft.com/office/drawing/2014/main" id="{B943149A-6354-2394-0A42-22A787C5A828}"/>
              </a:ext>
            </a:extLst>
          </p:cNvPr>
          <p:cNvPicPr>
            <a:picLocks noChangeAspect="1"/>
          </p:cNvPicPr>
          <p:nvPr/>
        </p:nvPicPr>
        <p:blipFill>
          <a:blip r:embed="rId5"/>
          <a:stretch>
            <a:fillRect/>
          </a:stretch>
        </p:blipFill>
        <p:spPr>
          <a:xfrm>
            <a:off x="192261" y="3152535"/>
            <a:ext cx="2481509" cy="1398033"/>
          </a:xfrm>
          <a:prstGeom prst="rect">
            <a:avLst/>
          </a:prstGeom>
        </p:spPr>
      </p:pic>
      <p:pic>
        <p:nvPicPr>
          <p:cNvPr id="15" name="Picture 14">
            <a:extLst>
              <a:ext uri="{FF2B5EF4-FFF2-40B4-BE49-F238E27FC236}">
                <a16:creationId xmlns:a16="http://schemas.microsoft.com/office/drawing/2014/main" id="{B1F7493E-B0CE-2A13-1AAF-C920BA0FA579}"/>
              </a:ext>
            </a:extLst>
          </p:cNvPr>
          <p:cNvPicPr>
            <a:picLocks noChangeAspect="1"/>
          </p:cNvPicPr>
          <p:nvPr/>
        </p:nvPicPr>
        <p:blipFill>
          <a:blip r:embed="rId6"/>
          <a:srcRect l="6825"/>
          <a:stretch/>
        </p:blipFill>
        <p:spPr>
          <a:xfrm>
            <a:off x="3128014" y="195941"/>
            <a:ext cx="1284000" cy="1371697"/>
          </a:xfrm>
          <a:prstGeom prst="rect">
            <a:avLst/>
          </a:prstGeom>
        </p:spPr>
      </p:pic>
      <p:pic>
        <p:nvPicPr>
          <p:cNvPr id="16" name="Picture 15">
            <a:extLst>
              <a:ext uri="{FF2B5EF4-FFF2-40B4-BE49-F238E27FC236}">
                <a16:creationId xmlns:a16="http://schemas.microsoft.com/office/drawing/2014/main" id="{74324AC3-5150-8F06-49AE-9A6EFB08ED71}"/>
              </a:ext>
            </a:extLst>
          </p:cNvPr>
          <p:cNvPicPr>
            <a:picLocks noChangeAspect="1"/>
          </p:cNvPicPr>
          <p:nvPr/>
        </p:nvPicPr>
        <p:blipFill>
          <a:blip r:embed="rId7"/>
          <a:stretch>
            <a:fillRect/>
          </a:stretch>
        </p:blipFill>
        <p:spPr>
          <a:xfrm>
            <a:off x="3291974" y="1638513"/>
            <a:ext cx="1129931" cy="1341380"/>
          </a:xfrm>
          <a:prstGeom prst="rect">
            <a:avLst/>
          </a:prstGeom>
        </p:spPr>
      </p:pic>
      <p:pic>
        <p:nvPicPr>
          <p:cNvPr id="17" name="Picture 16">
            <a:extLst>
              <a:ext uri="{FF2B5EF4-FFF2-40B4-BE49-F238E27FC236}">
                <a16:creationId xmlns:a16="http://schemas.microsoft.com/office/drawing/2014/main" id="{A4A0E9D9-D6DB-DD7C-4831-1E1B11544658}"/>
              </a:ext>
            </a:extLst>
          </p:cNvPr>
          <p:cNvPicPr>
            <a:picLocks noChangeAspect="1"/>
          </p:cNvPicPr>
          <p:nvPr/>
        </p:nvPicPr>
        <p:blipFill>
          <a:blip r:embed="rId8"/>
          <a:stretch>
            <a:fillRect/>
          </a:stretch>
        </p:blipFill>
        <p:spPr>
          <a:xfrm>
            <a:off x="3148077" y="3050768"/>
            <a:ext cx="1273828" cy="13413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81"/>
        <p:cNvGrpSpPr/>
        <p:nvPr/>
      </p:nvGrpSpPr>
      <p:grpSpPr>
        <a:xfrm>
          <a:off x="0" y="0"/>
          <a:ext cx="0" cy="0"/>
          <a:chOff x="0" y="0"/>
          <a:chExt cx="0" cy="0"/>
        </a:xfrm>
      </p:grpSpPr>
      <p:grpSp>
        <p:nvGrpSpPr>
          <p:cNvPr id="144" name="Group 143">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27"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28"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129"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130"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131"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132"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82" name="Google Shape;82;p16"/>
          <p:cNvSpPr txBox="1">
            <a:spLocks noGrp="1"/>
          </p:cNvSpPr>
          <p:nvPr>
            <p:ph type="title"/>
          </p:nvPr>
        </p:nvSpPr>
        <p:spPr>
          <a:xfrm>
            <a:off x="1034652" y="594986"/>
            <a:ext cx="2855529" cy="1501001"/>
          </a:xfrm>
          <a:prstGeom prst="rect">
            <a:avLst/>
          </a:prstGeom>
        </p:spPr>
        <p:txBody>
          <a:bodyPr spcFirstLastPara="1" vert="horz" lIns="91440" tIns="45720" rIns="91440" bIns="45720" rtlCol="0" anchor="ctr" anchorCtr="0">
            <a:normAutofit/>
          </a:bodyPr>
          <a:lstStyle/>
          <a:p>
            <a:pPr marL="0" lvl="0" indent="0" defTabSz="457200">
              <a:spcAft>
                <a:spcPts val="0"/>
              </a:spcAft>
            </a:pPr>
            <a:r>
              <a:rPr lang="en-US" sz="2000" b="1" dirty="0"/>
              <a:t>Business Application and Importance:</a:t>
            </a:r>
          </a:p>
        </p:txBody>
      </p:sp>
      <p:sp>
        <p:nvSpPr>
          <p:cNvPr id="83" name="Google Shape;83;p16"/>
          <p:cNvSpPr txBox="1">
            <a:spLocks noGrp="1"/>
          </p:cNvSpPr>
          <p:nvPr>
            <p:ph type="body" idx="4294967295"/>
          </p:nvPr>
        </p:nvSpPr>
        <p:spPr>
          <a:xfrm>
            <a:off x="1113233" y="2000249"/>
            <a:ext cx="2500122" cy="2343151"/>
          </a:xfrm>
          <a:prstGeom prst="rect">
            <a:avLst/>
          </a:prstGeom>
        </p:spPr>
        <p:txBody>
          <a:bodyPr spcFirstLastPara="1" vert="horz" lIns="91440" tIns="45720" rIns="91440" bIns="45720" rtlCol="0" anchor="t" anchorCtr="0">
            <a:normAutofit/>
          </a:bodyPr>
          <a:lstStyle/>
          <a:p>
            <a:pPr marL="457200" lvl="0" indent="-323850" defTabSz="457200">
              <a:spcAft>
                <a:spcPts val="600"/>
              </a:spcAft>
            </a:pPr>
            <a:r>
              <a:rPr lang="en-US" sz="1200" dirty="0"/>
              <a:t>“There are now more than 140 third-party locations with Just Walk Out technology in the U.S., UK, Australia, and Canada. These include travel retailers, sports stadiums, entertainment venues, conference centers, theme parks, convenience stores, hospitals, and college campuses” (Amazon, 2024)</a:t>
            </a:r>
          </a:p>
        </p:txBody>
      </p:sp>
      <p:pic>
        <p:nvPicPr>
          <p:cNvPr id="3" name="Picture 2" descr="A person standing in front of a store&#10;&#10;Description automatically generated">
            <a:extLst>
              <a:ext uri="{FF2B5EF4-FFF2-40B4-BE49-F238E27FC236}">
                <a16:creationId xmlns:a16="http://schemas.microsoft.com/office/drawing/2014/main" id="{C8519EAE-9BA7-FED3-16B2-D84A2C4ACF9B}"/>
              </a:ext>
            </a:extLst>
          </p:cNvPr>
          <p:cNvPicPr>
            <a:picLocks noChangeAspect="1"/>
          </p:cNvPicPr>
          <p:nvPr/>
        </p:nvPicPr>
        <p:blipFill>
          <a:blip r:embed="rId4"/>
          <a:stretch>
            <a:fillRect/>
          </a:stretch>
        </p:blipFill>
        <p:spPr>
          <a:xfrm>
            <a:off x="3946524" y="653964"/>
            <a:ext cx="4680743" cy="351055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117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89"/>
        <p:cNvGrpSpPr/>
        <p:nvPr/>
      </p:nvGrpSpPr>
      <p:grpSpPr>
        <a:xfrm>
          <a:off x="0" y="0"/>
          <a:ext cx="0" cy="0"/>
          <a:chOff x="0" y="0"/>
          <a:chExt cx="0" cy="0"/>
        </a:xfrm>
      </p:grpSpPr>
      <p:grpSp>
        <p:nvGrpSpPr>
          <p:cNvPr id="96" name="Group 95">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97"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98"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99"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100"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101"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102"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104" name="Rectangle 103">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19326" y="-3572"/>
            <a:ext cx="3761187" cy="5147072"/>
            <a:chOff x="2928938" y="-4763"/>
            <a:chExt cx="5014912" cy="6862763"/>
          </a:xfrm>
        </p:grpSpPr>
        <p:sp>
          <p:nvSpPr>
            <p:cNvPr id="107"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08"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09"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110"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111"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112"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90" name="Google Shape;90;p17"/>
          <p:cNvSpPr txBox="1">
            <a:spLocks noGrp="1"/>
          </p:cNvSpPr>
          <p:nvPr>
            <p:ph type="title"/>
          </p:nvPr>
        </p:nvSpPr>
        <p:spPr>
          <a:xfrm>
            <a:off x="4086224" y="1035051"/>
            <a:ext cx="4541042" cy="1962149"/>
          </a:xfrm>
          <a:prstGeom prst="rect">
            <a:avLst/>
          </a:prstGeom>
        </p:spPr>
        <p:txBody>
          <a:bodyPr spcFirstLastPara="1" vert="horz" lIns="91440" tIns="45720" rIns="91440" bIns="45720" rtlCol="0" anchor="b" anchorCtr="0">
            <a:normAutofit/>
          </a:bodyPr>
          <a:lstStyle/>
          <a:p>
            <a:pPr marL="0" lvl="0" indent="0" algn="r" defTabSz="457200">
              <a:lnSpc>
                <a:spcPct val="90000"/>
              </a:lnSpc>
              <a:spcBef>
                <a:spcPct val="0"/>
              </a:spcBef>
              <a:spcAft>
                <a:spcPts val="0"/>
              </a:spcAft>
            </a:pPr>
            <a:r>
              <a:rPr lang="en-US" sz="4200" dirty="0">
                <a:solidFill>
                  <a:schemeClr val="tx1"/>
                </a:solidFill>
              </a:rPr>
              <a:t>II. Data Set Characteristics</a:t>
            </a:r>
            <a:br>
              <a:rPr lang="en-US" sz="4200" dirty="0">
                <a:solidFill>
                  <a:schemeClr val="tx1"/>
                </a:solidFill>
              </a:rPr>
            </a:br>
            <a:endParaRPr lang="en-US" sz="4200" dirty="0">
              <a:solidFill>
                <a:schemeClr val="tx1"/>
              </a:solidFill>
            </a:endParaRPr>
          </a:p>
        </p:txBody>
      </p:sp>
      <p:pic>
        <p:nvPicPr>
          <p:cNvPr id="92" name="Picture 91" descr="Blue digital binary data on a screen">
            <a:extLst>
              <a:ext uri="{FF2B5EF4-FFF2-40B4-BE49-F238E27FC236}">
                <a16:creationId xmlns:a16="http://schemas.microsoft.com/office/drawing/2014/main" id="{98DC7584-E7FA-7EB2-76E9-EFD671B62C5E}"/>
              </a:ext>
            </a:extLst>
          </p:cNvPr>
          <p:cNvPicPr>
            <a:picLocks noChangeAspect="1"/>
          </p:cNvPicPr>
          <p:nvPr/>
        </p:nvPicPr>
        <p:blipFill>
          <a:blip r:embed="rId4"/>
          <a:srcRect l="39042" r="16271"/>
          <a:stretch/>
        </p:blipFill>
        <p:spPr>
          <a:xfrm>
            <a:off x="20" y="10"/>
            <a:ext cx="4086205" cy="51434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0"/>
                                        </p:tgtEl>
                                        <p:attrNameLst>
                                          <p:attrName>style.visibility</p:attrName>
                                        </p:attrNameLst>
                                      </p:cBhvr>
                                      <p:to>
                                        <p:strVal val="visible"/>
                                      </p:to>
                                    </p:set>
                                    <p:animEffect transition="in" filter="fade">
                                      <p:cBhvr>
                                        <p:cTn id="7" dur="7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Google Shape;96;p18"/>
          <p:cNvSpPr txBox="1"/>
          <p:nvPr/>
        </p:nvSpPr>
        <p:spPr>
          <a:xfrm>
            <a:off x="4007275" y="513125"/>
            <a:ext cx="4728300" cy="400200"/>
          </a:xfrm>
          <a:prstGeom prst="rect">
            <a:avLst/>
          </a:prstGeom>
          <a:noFill/>
          <a:ln>
            <a:noFill/>
          </a:ln>
        </p:spPr>
        <p:txBody>
          <a:bodyPr spcFirstLastPara="1" wrap="square" lIns="91425" tIns="91425" rIns="91425" bIns="91425" anchor="t" anchorCtr="0">
            <a:spAutoFit/>
          </a:bodyPr>
          <a:lstStyle/>
          <a:p>
            <a:pPr marL="457200" lvl="0" indent="0" algn="just" rtl="0">
              <a:spcBef>
                <a:spcPts val="0"/>
              </a:spcBef>
              <a:spcAft>
                <a:spcPts val="0"/>
              </a:spcAft>
              <a:buNone/>
            </a:pPr>
            <a:endParaRPr>
              <a:latin typeface="Roboto"/>
              <a:ea typeface="Roboto"/>
              <a:cs typeface="Roboto"/>
              <a:sym typeface="Roboto"/>
            </a:endParaRPr>
          </a:p>
        </p:txBody>
      </p:sp>
      <p:sp>
        <p:nvSpPr>
          <p:cNvPr id="97" name="Google Shape;97;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 </a:t>
            </a:r>
            <a:endParaRPr/>
          </a:p>
        </p:txBody>
      </p:sp>
      <p:sp>
        <p:nvSpPr>
          <p:cNvPr id="98" name="Google Shape;98;p18"/>
          <p:cNvSpPr txBox="1">
            <a:spLocks noGrp="1"/>
          </p:cNvSpPr>
          <p:nvPr>
            <p:ph type="body" idx="1"/>
          </p:nvPr>
        </p:nvSpPr>
        <p:spPr>
          <a:xfrm>
            <a:off x="820455" y="1734855"/>
            <a:ext cx="2360721" cy="2047230"/>
          </a:xfrm>
          <a:prstGeom prst="rect">
            <a:avLst/>
          </a:prstGeom>
        </p:spPr>
        <p:txBody>
          <a:bodyPr spcFirstLastPara="1" wrap="square" lIns="91425" tIns="91425" rIns="91425" bIns="91425" anchor="t" anchorCtr="0">
            <a:normAutofit lnSpcReduction="10000"/>
          </a:bodyPr>
          <a:lstStyle/>
          <a:p>
            <a:pPr marL="146050" lvl="0" indent="0" rtl="0">
              <a:spcBef>
                <a:spcPts val="0"/>
              </a:spcBef>
              <a:spcAft>
                <a:spcPts val="0"/>
              </a:spcAft>
              <a:buClr>
                <a:srgbClr val="FFFFFF"/>
              </a:buClr>
              <a:buSzPts val="1300"/>
              <a:buNone/>
            </a:pPr>
            <a:r>
              <a:rPr lang="es" b="1" dirty="0">
                <a:solidFill>
                  <a:schemeClr val="tx1"/>
                </a:solidFill>
              </a:rPr>
              <a:t>Objective:</a:t>
            </a:r>
            <a:r>
              <a:rPr lang="en-US" b="1" dirty="0">
                <a:solidFill>
                  <a:schemeClr val="tx1"/>
                </a:solidFill>
              </a:rPr>
              <a:t> </a:t>
            </a:r>
            <a:r>
              <a:rPr lang="en-US" dirty="0">
                <a:solidFill>
                  <a:schemeClr val="tx1"/>
                </a:solidFill>
              </a:rPr>
              <a:t>How do Amazon’s store customers perceive the impact of Just Walk Out technology on their shopping experience?</a:t>
            </a:r>
            <a:endParaRPr lang="es" dirty="0">
              <a:solidFill>
                <a:schemeClr val="tx1"/>
              </a:solidFill>
            </a:endParaRPr>
          </a:p>
        </p:txBody>
      </p:sp>
      <p:graphicFrame>
        <p:nvGraphicFramePr>
          <p:cNvPr id="101" name="Google Shape;99;p18">
            <a:extLst>
              <a:ext uri="{FF2B5EF4-FFF2-40B4-BE49-F238E27FC236}">
                <a16:creationId xmlns:a16="http://schemas.microsoft.com/office/drawing/2014/main" id="{5580B794-0836-1ECC-0655-C3B4F2E617F8}"/>
              </a:ext>
            </a:extLst>
          </p:cNvPr>
          <p:cNvGraphicFramePr/>
          <p:nvPr>
            <p:extLst>
              <p:ext uri="{D42A27DB-BD31-4B8C-83A1-F6EECF244321}">
                <p14:modId xmlns:p14="http://schemas.microsoft.com/office/powerpoint/2010/main" val="3936944381"/>
              </p:ext>
            </p:extLst>
          </p:nvPr>
        </p:nvGraphicFramePr>
        <p:xfrm>
          <a:off x="3436365" y="451499"/>
          <a:ext cx="5616593" cy="4240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03"/>
        <p:cNvGrpSpPr/>
        <p:nvPr/>
      </p:nvGrpSpPr>
      <p:grpSpPr>
        <a:xfrm>
          <a:off x="0" y="0"/>
          <a:ext cx="0" cy="0"/>
          <a:chOff x="0" y="0"/>
          <a:chExt cx="0" cy="0"/>
        </a:xfrm>
      </p:grpSpPr>
      <p:grpSp>
        <p:nvGrpSpPr>
          <p:cNvPr id="110" name="Group 10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1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1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1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1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118" name="Rectangle 117">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19326" y="-3572"/>
            <a:ext cx="3761187" cy="5147072"/>
            <a:chOff x="2928938" y="-4763"/>
            <a:chExt cx="5014912" cy="6862763"/>
          </a:xfrm>
        </p:grpSpPr>
        <p:sp>
          <p:nvSpPr>
            <p:cNvPr id="121"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22"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23"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124"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125"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126"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p:nvSpPr>
          <p:cNvPr id="104" name="Google Shape;104;p19"/>
          <p:cNvSpPr txBox="1">
            <a:spLocks noGrp="1"/>
          </p:cNvSpPr>
          <p:nvPr>
            <p:ph type="title"/>
          </p:nvPr>
        </p:nvSpPr>
        <p:spPr>
          <a:xfrm>
            <a:off x="4086224" y="1035051"/>
            <a:ext cx="4541042" cy="1962149"/>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5600">
                <a:solidFill>
                  <a:schemeClr val="tx1"/>
                </a:solidFill>
              </a:rPr>
              <a:t>III. Results and Offered Value</a:t>
            </a:r>
          </a:p>
        </p:txBody>
      </p:sp>
      <p:pic>
        <p:nvPicPr>
          <p:cNvPr id="106" name="Picture 105" descr="Codes on papers">
            <a:extLst>
              <a:ext uri="{FF2B5EF4-FFF2-40B4-BE49-F238E27FC236}">
                <a16:creationId xmlns:a16="http://schemas.microsoft.com/office/drawing/2014/main" id="{60BBF1B9-824D-5A08-65E6-A81140E317E0}"/>
              </a:ext>
            </a:extLst>
          </p:cNvPr>
          <p:cNvPicPr>
            <a:picLocks noChangeAspect="1"/>
          </p:cNvPicPr>
          <p:nvPr/>
        </p:nvPicPr>
        <p:blipFill>
          <a:blip r:embed="rId4"/>
          <a:srcRect l="32317" r="14653"/>
          <a:stretch/>
        </p:blipFill>
        <p:spPr>
          <a:xfrm>
            <a:off x="20" y="10"/>
            <a:ext cx="4086205" cy="51434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4"/>
                                        </p:tgtEl>
                                        <p:attrNameLst>
                                          <p:attrName>style.visibility</p:attrName>
                                        </p:attrNameLst>
                                      </p:cBhvr>
                                      <p:to>
                                        <p:strVal val="visible"/>
                                      </p:to>
                                    </p:set>
                                    <p:animEffect transition="in" filter="fade">
                                      <p:cBhvr>
                                        <p:cTn id="7" dur="4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66"/>
        <p:cNvGrpSpPr/>
        <p:nvPr/>
      </p:nvGrpSpPr>
      <p:grpSpPr>
        <a:xfrm>
          <a:off x="0" y="0"/>
          <a:ext cx="0" cy="0"/>
          <a:chOff x="0" y="0"/>
          <a:chExt cx="0" cy="0"/>
        </a:xfrm>
      </p:grpSpPr>
      <p:grpSp>
        <p:nvGrpSpPr>
          <p:cNvPr id="197" name="Group 196">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98"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199"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US"/>
            </a:p>
          </p:txBody>
        </p:sp>
        <p:sp>
          <p:nvSpPr>
            <p:cNvPr id="200"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US"/>
            </a:p>
          </p:txBody>
        </p:sp>
        <p:sp>
          <p:nvSpPr>
            <p:cNvPr id="201"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202"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203"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US"/>
            </a:p>
          </p:txBody>
        </p:sp>
      </p:grpSp>
      <p:sp>
        <p:nvSpPr>
          <p:cNvPr id="167" name="Google Shape;167;p28"/>
          <p:cNvSpPr txBox="1">
            <a:spLocks noGrp="1"/>
          </p:cNvSpPr>
          <p:nvPr>
            <p:ph type="title"/>
          </p:nvPr>
        </p:nvSpPr>
        <p:spPr>
          <a:xfrm>
            <a:off x="1113233" y="514350"/>
            <a:ext cx="7514035" cy="888999"/>
          </a:xfrm>
          <a:prstGeom prst="rect">
            <a:avLst/>
          </a:prstGeom>
        </p:spPr>
        <p:txBody>
          <a:bodyPr spcFirstLastPara="1" vert="horz" lIns="91440" tIns="45720" rIns="91440" bIns="45720" rtlCol="0" anchor="ctr" anchorCtr="0">
            <a:normAutofit/>
          </a:bodyPr>
          <a:lstStyle/>
          <a:p>
            <a:pPr marL="0" lvl="0" indent="0" defTabSz="457200">
              <a:spcAft>
                <a:spcPts val="0"/>
              </a:spcAft>
            </a:pPr>
            <a:r>
              <a:rPr lang="en-US" sz="4000"/>
              <a:t>III. Results and Offered Value</a:t>
            </a:r>
          </a:p>
        </p:txBody>
      </p:sp>
      <p:sp>
        <p:nvSpPr>
          <p:cNvPr id="196" name="TextBox 195">
            <a:extLst>
              <a:ext uri="{FF2B5EF4-FFF2-40B4-BE49-F238E27FC236}">
                <a16:creationId xmlns:a16="http://schemas.microsoft.com/office/drawing/2014/main" id="{E4E7D401-2857-1675-A9B3-8C8D3C6607B5}"/>
              </a:ext>
            </a:extLst>
          </p:cNvPr>
          <p:cNvSpPr txBox="1"/>
          <p:nvPr/>
        </p:nvSpPr>
        <p:spPr>
          <a:xfrm>
            <a:off x="1113233" y="1498599"/>
            <a:ext cx="5141517" cy="2844801"/>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accent1">
                  <a:lumMod val="75000"/>
                </a:schemeClr>
              </a:buClr>
              <a:buSzPct val="145000"/>
              <a:buFont typeface="Arial"/>
              <a:buChar char="•"/>
            </a:pPr>
            <a:r>
              <a:rPr lang="en-US" sz="1500" dirty="0"/>
              <a:t>A study from the book </a:t>
            </a:r>
            <a:r>
              <a:rPr lang="en-US" sz="1500" i="1" dirty="0"/>
              <a:t>Innovations in Smart Cities Application </a:t>
            </a:r>
            <a:r>
              <a:rPr lang="en-US" sz="1500" dirty="0"/>
              <a:t>(2024) reveals that Just Walk Out technology is appealing due to its ease of use, convenience, and sense of freedom. However, there are concerns about personal data privacy, lack of human interaction and the loss of jobs.</a:t>
            </a:r>
          </a:p>
          <a:p>
            <a:pPr marL="285750" indent="-285750">
              <a:lnSpc>
                <a:spcPct val="90000"/>
              </a:lnSpc>
              <a:spcBef>
                <a:spcPct val="20000"/>
              </a:spcBef>
              <a:spcAft>
                <a:spcPts val="600"/>
              </a:spcAft>
              <a:buClr>
                <a:schemeClr val="accent1">
                  <a:lumMod val="75000"/>
                </a:schemeClr>
              </a:buClr>
              <a:buSzPct val="145000"/>
              <a:buFont typeface="Arial"/>
              <a:buChar char="•"/>
            </a:pPr>
            <a:r>
              <a:rPr lang="en-US" sz="1500" b="1" dirty="0"/>
              <a:t>Offered value:</a:t>
            </a:r>
          </a:p>
          <a:p>
            <a:pPr marL="34290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v"/>
            </a:pPr>
            <a:r>
              <a:rPr lang="en-US" sz="1500" dirty="0"/>
              <a:t>Reduces Checkout Times.</a:t>
            </a:r>
          </a:p>
          <a:p>
            <a:pPr marL="34290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v"/>
            </a:pPr>
            <a:r>
              <a:rPr lang="en-US" sz="1500" dirty="0"/>
              <a:t>Customer Behavior Insights.</a:t>
            </a:r>
          </a:p>
          <a:p>
            <a:pPr marL="34290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v"/>
            </a:pPr>
            <a:r>
              <a:rPr lang="en-US" sz="1500" dirty="0"/>
              <a:t>Fresh Experiences.</a:t>
            </a:r>
          </a:p>
          <a:p>
            <a:pPr marL="342900" indent="-342900">
              <a:lnSpc>
                <a:spcPct val="90000"/>
              </a:lnSpc>
              <a:spcBef>
                <a:spcPct val="20000"/>
              </a:spcBef>
              <a:spcAft>
                <a:spcPts val="600"/>
              </a:spcAft>
              <a:buClr>
                <a:schemeClr val="accent1">
                  <a:lumMod val="75000"/>
                </a:schemeClr>
              </a:buClr>
              <a:buSzPct val="145000"/>
              <a:buFont typeface="Wingdings" panose="05000000000000000000" pitchFamily="2" charset="2"/>
              <a:buChar char="v"/>
            </a:pPr>
            <a:r>
              <a:rPr lang="en-US" sz="1500" dirty="0"/>
              <a:t>Improved Inventory Control.</a:t>
            </a:r>
          </a:p>
        </p:txBody>
      </p:sp>
      <p:pic>
        <p:nvPicPr>
          <p:cNvPr id="22" name="Picture 21" descr="A person in a white coat&#10;&#10;Description automatically generated">
            <a:extLst>
              <a:ext uri="{FF2B5EF4-FFF2-40B4-BE49-F238E27FC236}">
                <a16:creationId xmlns:a16="http://schemas.microsoft.com/office/drawing/2014/main" id="{3678814D-23CA-5102-7A76-684BFB6C2BD1}"/>
              </a:ext>
            </a:extLst>
          </p:cNvPr>
          <p:cNvPicPr>
            <a:picLocks noChangeAspect="1"/>
          </p:cNvPicPr>
          <p:nvPr/>
        </p:nvPicPr>
        <p:blipFill>
          <a:blip r:embed="rId4"/>
          <a:stretch>
            <a:fillRect/>
          </a:stretch>
        </p:blipFill>
        <p:spPr>
          <a:xfrm>
            <a:off x="5809399" y="2755868"/>
            <a:ext cx="2817869" cy="158753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1099</TotalTime>
  <Words>581</Words>
  <Application>Microsoft Office PowerPoint</Application>
  <PresentationFormat>On-screen Show (16:9)</PresentationFormat>
  <Paragraphs>42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Corbel</vt:lpstr>
      <vt:lpstr>Roboto</vt:lpstr>
      <vt:lpstr>Wingdings</vt:lpstr>
      <vt:lpstr>Parallax</vt:lpstr>
      <vt:lpstr>Just Walk Out Technology</vt:lpstr>
      <vt:lpstr>Content</vt:lpstr>
      <vt:lpstr>I. Business Application</vt:lpstr>
      <vt:lpstr>What is Just Walk Out Technology?</vt:lpstr>
      <vt:lpstr>Business Application and Importance:</vt:lpstr>
      <vt:lpstr>II. Data Set Characteristics </vt:lpstr>
      <vt:lpstr> </vt:lpstr>
      <vt:lpstr>III. Results and Offered Value</vt:lpstr>
      <vt:lpstr>III. Results and Offered Value</vt:lpstr>
      <vt:lpstr>III. Results and Offered Value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Carolina Aldana Yabur</dc:creator>
  <cp:lastModifiedBy>Carolina Aldana Yabur</cp:lastModifiedBy>
  <cp:revision>8</cp:revision>
  <dcterms:modified xsi:type="dcterms:W3CDTF">2024-09-10T15:34:04Z</dcterms:modified>
</cp:coreProperties>
</file>